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86" r:id="rId4"/>
    <p:sldId id="281" r:id="rId5"/>
    <p:sldId id="284" r:id="rId6"/>
    <p:sldId id="282" r:id="rId7"/>
    <p:sldId id="274" r:id="rId8"/>
    <p:sldId id="275" r:id="rId9"/>
    <p:sldId id="285" r:id="rId10"/>
    <p:sldId id="277" r:id="rId11"/>
    <p:sldId id="279" r:id="rId12"/>
    <p:sldId id="280" r:id="rId13"/>
    <p:sldId id="258" r:id="rId14"/>
    <p:sldId id="259" r:id="rId15"/>
    <p:sldId id="260" r:id="rId16"/>
    <p:sldId id="262" r:id="rId17"/>
    <p:sldId id="263" r:id="rId18"/>
    <p:sldId id="264" r:id="rId19"/>
    <p:sldId id="265" r:id="rId20"/>
    <p:sldId id="287" r:id="rId21"/>
    <p:sldId id="266" r:id="rId22"/>
    <p:sldId id="267" r:id="rId23"/>
    <p:sldId id="268" r:id="rId24"/>
    <p:sldId id="269" r:id="rId25"/>
    <p:sldId id="270" r:id="rId26"/>
    <p:sldId id="271" r:id="rId27"/>
    <p:sldId id="273" r:id="rId28"/>
    <p:sldId id="283" r:id="rId2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57"/>
    <p:restoredTop sz="94690"/>
  </p:normalViewPr>
  <p:slideViewPr>
    <p:cSldViewPr>
      <p:cViewPr varScale="1">
        <p:scale>
          <a:sx n="57" d="100"/>
          <a:sy n="57" d="100"/>
        </p:scale>
        <p:origin x="184" y="9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5F15C-3E57-A14E-B256-72C8385A6074}" type="datetimeFigureOut">
              <a:rPr lang="en-US" smtClean="0"/>
              <a:t>3/30/20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72CF1-99C3-2747-A564-E3AAEA790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5799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72CF1-99C3-2747-A564-E3AAEA790C5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639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572CF1-99C3-2747-A564-E3AAEA790C5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091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33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johnsonmike.wix.com/geog178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00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33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johnsonmike.wix.com/geog178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105655"/>
            <a:ext cx="3439519" cy="27523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50697" y="188976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39" y="1293623"/>
                </a:lnTo>
                <a:lnTo>
                  <a:pt x="743413" y="1288378"/>
                </a:lnTo>
                <a:lnTo>
                  <a:pt x="789697" y="1279788"/>
                </a:lnTo>
                <a:lnTo>
                  <a:pt x="834766" y="1267980"/>
                </a:lnTo>
                <a:lnTo>
                  <a:pt x="878494" y="1253078"/>
                </a:lnTo>
                <a:lnTo>
                  <a:pt x="920756" y="1235208"/>
                </a:lnTo>
                <a:lnTo>
                  <a:pt x="961427" y="1214494"/>
                </a:lnTo>
                <a:lnTo>
                  <a:pt x="1000382" y="1191062"/>
                </a:lnTo>
                <a:lnTo>
                  <a:pt x="1037495" y="1165037"/>
                </a:lnTo>
                <a:lnTo>
                  <a:pt x="1072641" y="1136545"/>
                </a:lnTo>
                <a:lnTo>
                  <a:pt x="1105695" y="1105709"/>
                </a:lnTo>
                <a:lnTo>
                  <a:pt x="1136532" y="1072656"/>
                </a:lnTo>
                <a:lnTo>
                  <a:pt x="1165026" y="1037511"/>
                </a:lnTo>
                <a:lnTo>
                  <a:pt x="1191053" y="1000398"/>
                </a:lnTo>
                <a:lnTo>
                  <a:pt x="1214486" y="961444"/>
                </a:lnTo>
                <a:lnTo>
                  <a:pt x="1235202" y="920773"/>
                </a:lnTo>
                <a:lnTo>
                  <a:pt x="1253074" y="878510"/>
                </a:lnTo>
                <a:lnTo>
                  <a:pt x="1267977" y="834780"/>
                </a:lnTo>
                <a:lnTo>
                  <a:pt x="1279787" y="789709"/>
                </a:lnTo>
                <a:lnTo>
                  <a:pt x="1288377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7" y="551977"/>
                </a:lnTo>
                <a:lnTo>
                  <a:pt x="1279787" y="505690"/>
                </a:lnTo>
                <a:lnTo>
                  <a:pt x="1267977" y="460619"/>
                </a:lnTo>
                <a:lnTo>
                  <a:pt x="1253074" y="416889"/>
                </a:lnTo>
                <a:lnTo>
                  <a:pt x="1235202" y="374626"/>
                </a:lnTo>
                <a:lnTo>
                  <a:pt x="1214486" y="333955"/>
                </a:lnTo>
                <a:lnTo>
                  <a:pt x="1191053" y="295001"/>
                </a:lnTo>
                <a:lnTo>
                  <a:pt x="1165026" y="257888"/>
                </a:lnTo>
                <a:lnTo>
                  <a:pt x="1136532" y="222743"/>
                </a:lnTo>
                <a:lnTo>
                  <a:pt x="1105695" y="189690"/>
                </a:lnTo>
                <a:lnTo>
                  <a:pt x="1072641" y="158854"/>
                </a:lnTo>
                <a:lnTo>
                  <a:pt x="1037495" y="130362"/>
                </a:lnTo>
                <a:lnTo>
                  <a:pt x="1000382" y="104337"/>
                </a:lnTo>
                <a:lnTo>
                  <a:pt x="961427" y="80905"/>
                </a:lnTo>
                <a:lnTo>
                  <a:pt x="920756" y="60191"/>
                </a:lnTo>
                <a:lnTo>
                  <a:pt x="878494" y="42321"/>
                </a:lnTo>
                <a:lnTo>
                  <a:pt x="834766" y="27419"/>
                </a:lnTo>
                <a:lnTo>
                  <a:pt x="789697" y="15611"/>
                </a:lnTo>
                <a:lnTo>
                  <a:pt x="743413" y="7021"/>
                </a:lnTo>
                <a:lnTo>
                  <a:pt x="696039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33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johnsonmike.wix.com/geog178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803391" y="4127703"/>
            <a:ext cx="3340607" cy="27302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50697" y="188976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39" y="1293623"/>
                </a:lnTo>
                <a:lnTo>
                  <a:pt x="743413" y="1288378"/>
                </a:lnTo>
                <a:lnTo>
                  <a:pt x="789697" y="1279788"/>
                </a:lnTo>
                <a:lnTo>
                  <a:pt x="834766" y="1267980"/>
                </a:lnTo>
                <a:lnTo>
                  <a:pt x="878494" y="1253078"/>
                </a:lnTo>
                <a:lnTo>
                  <a:pt x="920756" y="1235208"/>
                </a:lnTo>
                <a:lnTo>
                  <a:pt x="961427" y="1214494"/>
                </a:lnTo>
                <a:lnTo>
                  <a:pt x="1000382" y="1191062"/>
                </a:lnTo>
                <a:lnTo>
                  <a:pt x="1037495" y="1165037"/>
                </a:lnTo>
                <a:lnTo>
                  <a:pt x="1072641" y="1136545"/>
                </a:lnTo>
                <a:lnTo>
                  <a:pt x="1105695" y="1105709"/>
                </a:lnTo>
                <a:lnTo>
                  <a:pt x="1136532" y="1072656"/>
                </a:lnTo>
                <a:lnTo>
                  <a:pt x="1165026" y="1037511"/>
                </a:lnTo>
                <a:lnTo>
                  <a:pt x="1191053" y="1000398"/>
                </a:lnTo>
                <a:lnTo>
                  <a:pt x="1214486" y="961444"/>
                </a:lnTo>
                <a:lnTo>
                  <a:pt x="1235202" y="920773"/>
                </a:lnTo>
                <a:lnTo>
                  <a:pt x="1253074" y="878510"/>
                </a:lnTo>
                <a:lnTo>
                  <a:pt x="1267977" y="834780"/>
                </a:lnTo>
                <a:lnTo>
                  <a:pt x="1279787" y="789709"/>
                </a:lnTo>
                <a:lnTo>
                  <a:pt x="1288377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7" y="551977"/>
                </a:lnTo>
                <a:lnTo>
                  <a:pt x="1279787" y="505690"/>
                </a:lnTo>
                <a:lnTo>
                  <a:pt x="1267977" y="460619"/>
                </a:lnTo>
                <a:lnTo>
                  <a:pt x="1253074" y="416889"/>
                </a:lnTo>
                <a:lnTo>
                  <a:pt x="1235202" y="374626"/>
                </a:lnTo>
                <a:lnTo>
                  <a:pt x="1214486" y="333955"/>
                </a:lnTo>
                <a:lnTo>
                  <a:pt x="1191053" y="295001"/>
                </a:lnTo>
                <a:lnTo>
                  <a:pt x="1165026" y="257888"/>
                </a:lnTo>
                <a:lnTo>
                  <a:pt x="1136532" y="222743"/>
                </a:lnTo>
                <a:lnTo>
                  <a:pt x="1105695" y="189690"/>
                </a:lnTo>
                <a:lnTo>
                  <a:pt x="1072641" y="158854"/>
                </a:lnTo>
                <a:lnTo>
                  <a:pt x="1037495" y="130362"/>
                </a:lnTo>
                <a:lnTo>
                  <a:pt x="1000382" y="104337"/>
                </a:lnTo>
                <a:lnTo>
                  <a:pt x="961427" y="80905"/>
                </a:lnTo>
                <a:lnTo>
                  <a:pt x="920756" y="60191"/>
                </a:lnTo>
                <a:lnTo>
                  <a:pt x="878494" y="42321"/>
                </a:lnTo>
                <a:lnTo>
                  <a:pt x="834766" y="27419"/>
                </a:lnTo>
                <a:lnTo>
                  <a:pt x="789697" y="15611"/>
                </a:lnTo>
                <a:lnTo>
                  <a:pt x="743413" y="7021"/>
                </a:lnTo>
                <a:lnTo>
                  <a:pt x="696039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33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johnsonmike.wix.com/geog178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rgbClr val="0033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johnsonmike.wix.com/geog178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4105655"/>
            <a:ext cx="3439519" cy="27523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75585" y="350266"/>
            <a:ext cx="4592828" cy="4527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8185" y="1509521"/>
            <a:ext cx="8707628" cy="2019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00339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114297" y="6366372"/>
            <a:ext cx="1891030" cy="167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rgbClr val="003399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pc="-5" dirty="0"/>
              <a:t>johnsonmike.wix.com/geog178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3/30/20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oracle.com/java/technologies/javase-jdk8-download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mj00@ucsb.edu" TargetMode="External"/><Relationship Id="rId2" Type="http://schemas.openxmlformats.org/officeDocument/2006/relationships/hyperlink" Target="mailto:jano@ucsb.edu" TargetMode="Externa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www.vogella.com/tutorials/EclipseGit/article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mikejohnson51/geog178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ikejohnson51.github.io/geog178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eclipse.org/download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03391" y="4127703"/>
            <a:ext cx="3340607" cy="27302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250697" y="188976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39" y="1293623"/>
                </a:lnTo>
                <a:lnTo>
                  <a:pt x="743413" y="1288378"/>
                </a:lnTo>
                <a:lnTo>
                  <a:pt x="789697" y="1279788"/>
                </a:lnTo>
                <a:lnTo>
                  <a:pt x="834766" y="1267980"/>
                </a:lnTo>
                <a:lnTo>
                  <a:pt x="878494" y="1253078"/>
                </a:lnTo>
                <a:lnTo>
                  <a:pt x="920756" y="1235208"/>
                </a:lnTo>
                <a:lnTo>
                  <a:pt x="961427" y="1214494"/>
                </a:lnTo>
                <a:lnTo>
                  <a:pt x="1000382" y="1191062"/>
                </a:lnTo>
                <a:lnTo>
                  <a:pt x="1037495" y="1165037"/>
                </a:lnTo>
                <a:lnTo>
                  <a:pt x="1072641" y="1136545"/>
                </a:lnTo>
                <a:lnTo>
                  <a:pt x="1105695" y="1105709"/>
                </a:lnTo>
                <a:lnTo>
                  <a:pt x="1136532" y="1072656"/>
                </a:lnTo>
                <a:lnTo>
                  <a:pt x="1165026" y="1037511"/>
                </a:lnTo>
                <a:lnTo>
                  <a:pt x="1191053" y="1000398"/>
                </a:lnTo>
                <a:lnTo>
                  <a:pt x="1214486" y="961444"/>
                </a:lnTo>
                <a:lnTo>
                  <a:pt x="1235202" y="920773"/>
                </a:lnTo>
                <a:lnTo>
                  <a:pt x="1253074" y="878510"/>
                </a:lnTo>
                <a:lnTo>
                  <a:pt x="1267977" y="834780"/>
                </a:lnTo>
                <a:lnTo>
                  <a:pt x="1279787" y="789709"/>
                </a:lnTo>
                <a:lnTo>
                  <a:pt x="1288377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7" y="551977"/>
                </a:lnTo>
                <a:lnTo>
                  <a:pt x="1279787" y="505690"/>
                </a:lnTo>
                <a:lnTo>
                  <a:pt x="1267977" y="460619"/>
                </a:lnTo>
                <a:lnTo>
                  <a:pt x="1253074" y="416889"/>
                </a:lnTo>
                <a:lnTo>
                  <a:pt x="1235202" y="374626"/>
                </a:lnTo>
                <a:lnTo>
                  <a:pt x="1214486" y="333955"/>
                </a:lnTo>
                <a:lnTo>
                  <a:pt x="1191053" y="295001"/>
                </a:lnTo>
                <a:lnTo>
                  <a:pt x="1165026" y="257888"/>
                </a:lnTo>
                <a:lnTo>
                  <a:pt x="1136532" y="222743"/>
                </a:lnTo>
                <a:lnTo>
                  <a:pt x="1105695" y="189690"/>
                </a:lnTo>
                <a:lnTo>
                  <a:pt x="1072641" y="158854"/>
                </a:lnTo>
                <a:lnTo>
                  <a:pt x="1037495" y="130362"/>
                </a:lnTo>
                <a:lnTo>
                  <a:pt x="1000382" y="104337"/>
                </a:lnTo>
                <a:lnTo>
                  <a:pt x="961427" y="80905"/>
                </a:lnTo>
                <a:lnTo>
                  <a:pt x="920756" y="60191"/>
                </a:lnTo>
                <a:lnTo>
                  <a:pt x="878494" y="42321"/>
                </a:lnTo>
                <a:lnTo>
                  <a:pt x="834766" y="27419"/>
                </a:lnTo>
                <a:lnTo>
                  <a:pt x="789697" y="15611"/>
                </a:lnTo>
                <a:lnTo>
                  <a:pt x="743413" y="7021"/>
                </a:lnTo>
                <a:lnTo>
                  <a:pt x="696039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463039"/>
            <a:ext cx="9144000" cy="1075690"/>
          </a:xfrm>
          <a:custGeom>
            <a:avLst/>
            <a:gdLst/>
            <a:ahLst/>
            <a:cxnLst/>
            <a:rect l="l" t="t" r="r" b="b"/>
            <a:pathLst>
              <a:path w="9144000" h="1075689">
                <a:moveTo>
                  <a:pt x="0" y="1075181"/>
                </a:moveTo>
                <a:lnTo>
                  <a:pt x="9144000" y="1075181"/>
                </a:lnTo>
                <a:lnTo>
                  <a:pt x="9144000" y="0"/>
                </a:lnTo>
                <a:lnTo>
                  <a:pt x="0" y="0"/>
                </a:lnTo>
                <a:lnTo>
                  <a:pt x="0" y="10751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23160" y="1347977"/>
            <a:ext cx="4332732" cy="1118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23642" y="1482090"/>
            <a:ext cx="369824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dirty="0">
                <a:solidFill>
                  <a:srgbClr val="003399"/>
                </a:solidFill>
              </a:rPr>
              <a:t>GEOG</a:t>
            </a:r>
            <a:r>
              <a:rPr sz="4000" spc="-80" dirty="0">
                <a:solidFill>
                  <a:srgbClr val="003399"/>
                </a:solidFill>
              </a:rPr>
              <a:t> </a:t>
            </a:r>
            <a:r>
              <a:rPr sz="4000" dirty="0">
                <a:solidFill>
                  <a:srgbClr val="003399"/>
                </a:solidFill>
              </a:rPr>
              <a:t>178/258:</a:t>
            </a:r>
            <a:endParaRPr sz="4000" dirty="0"/>
          </a:p>
        </p:txBody>
      </p:sp>
      <p:sp>
        <p:nvSpPr>
          <p:cNvPr id="9" name="object 9"/>
          <p:cNvSpPr txBox="1"/>
          <p:nvPr/>
        </p:nvSpPr>
        <p:spPr>
          <a:xfrm>
            <a:off x="1295400" y="2209800"/>
            <a:ext cx="6770370" cy="2644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2800" b="1" dirty="0">
                <a:solidFill>
                  <a:srgbClr val="404040"/>
                </a:solidFill>
                <a:latin typeface="Arial"/>
                <a:cs typeface="Arial"/>
              </a:rPr>
              <a:t>Conceptual Modeling and</a:t>
            </a:r>
            <a:r>
              <a:rPr sz="2800" b="1" spc="-50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04040"/>
                </a:solidFill>
                <a:latin typeface="Arial"/>
                <a:cs typeface="Arial"/>
              </a:rPr>
              <a:t>Programming  for the</a:t>
            </a:r>
            <a:r>
              <a:rPr sz="2800" b="1" spc="-5" dirty="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404040"/>
                </a:solidFill>
                <a:latin typeface="Arial"/>
                <a:cs typeface="Arial"/>
              </a:rPr>
              <a:t>Geo-Sciences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n-US" sz="29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lang="en-US" sz="2900" i="1" dirty="0">
                <a:latin typeface="Times New Roman"/>
                <a:cs typeface="Times New Roman"/>
              </a:rPr>
              <a:t>Week 1: March 31</a:t>
            </a:r>
            <a:r>
              <a:rPr lang="en-US" sz="2900" i="1" baseline="30000" dirty="0">
                <a:latin typeface="Times New Roman"/>
                <a:cs typeface="Times New Roman"/>
              </a:rPr>
              <a:t>st</a:t>
            </a:r>
            <a:r>
              <a:rPr lang="en-US" sz="2900" i="1" dirty="0">
                <a:latin typeface="Times New Roman"/>
                <a:cs typeface="Times New Roman"/>
              </a:rPr>
              <a:t>, 2020</a:t>
            </a: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endParaRPr lang="en-US" sz="2900" b="1" i="1" dirty="0">
              <a:solidFill>
                <a:srgbClr val="B3B3B3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lang="en-US" sz="2800" b="1" i="1" dirty="0">
                <a:solidFill>
                  <a:srgbClr val="B3B3B3"/>
                </a:solidFill>
                <a:latin typeface="Arial"/>
                <a:cs typeface="Arial"/>
              </a:rPr>
              <a:t>mike</a:t>
            </a:r>
            <a:r>
              <a:rPr lang="en-US" sz="2800" b="1" i="1" spc="-5" dirty="0">
                <a:solidFill>
                  <a:srgbClr val="B3B3B3"/>
                </a:solidFill>
                <a:latin typeface="Arial"/>
                <a:cs typeface="Arial"/>
              </a:rPr>
              <a:t> </a:t>
            </a:r>
            <a:r>
              <a:rPr lang="en-US" sz="2800" b="1" i="1" dirty="0" err="1">
                <a:solidFill>
                  <a:srgbClr val="B3B3B3"/>
                </a:solidFill>
                <a:latin typeface="Arial"/>
                <a:cs typeface="Arial"/>
              </a:rPr>
              <a:t>johnson</a:t>
            </a:r>
            <a:endParaRPr lang="en-US"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697" y="188976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39" y="1293623"/>
                </a:lnTo>
                <a:lnTo>
                  <a:pt x="743413" y="1288378"/>
                </a:lnTo>
                <a:lnTo>
                  <a:pt x="789697" y="1279788"/>
                </a:lnTo>
                <a:lnTo>
                  <a:pt x="834766" y="1267980"/>
                </a:lnTo>
                <a:lnTo>
                  <a:pt x="878494" y="1253078"/>
                </a:lnTo>
                <a:lnTo>
                  <a:pt x="920756" y="1235208"/>
                </a:lnTo>
                <a:lnTo>
                  <a:pt x="961427" y="1214494"/>
                </a:lnTo>
                <a:lnTo>
                  <a:pt x="1000382" y="1191062"/>
                </a:lnTo>
                <a:lnTo>
                  <a:pt x="1037495" y="1165037"/>
                </a:lnTo>
                <a:lnTo>
                  <a:pt x="1072641" y="1136545"/>
                </a:lnTo>
                <a:lnTo>
                  <a:pt x="1105695" y="1105709"/>
                </a:lnTo>
                <a:lnTo>
                  <a:pt x="1136532" y="1072656"/>
                </a:lnTo>
                <a:lnTo>
                  <a:pt x="1165026" y="1037511"/>
                </a:lnTo>
                <a:lnTo>
                  <a:pt x="1191053" y="1000398"/>
                </a:lnTo>
                <a:lnTo>
                  <a:pt x="1214486" y="961444"/>
                </a:lnTo>
                <a:lnTo>
                  <a:pt x="1235202" y="920773"/>
                </a:lnTo>
                <a:lnTo>
                  <a:pt x="1253074" y="878510"/>
                </a:lnTo>
                <a:lnTo>
                  <a:pt x="1267977" y="834780"/>
                </a:lnTo>
                <a:lnTo>
                  <a:pt x="1279787" y="789709"/>
                </a:lnTo>
                <a:lnTo>
                  <a:pt x="1288377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7" y="551977"/>
                </a:lnTo>
                <a:lnTo>
                  <a:pt x="1279787" y="505690"/>
                </a:lnTo>
                <a:lnTo>
                  <a:pt x="1267977" y="460619"/>
                </a:lnTo>
                <a:lnTo>
                  <a:pt x="1253074" y="416889"/>
                </a:lnTo>
                <a:lnTo>
                  <a:pt x="1235202" y="374626"/>
                </a:lnTo>
                <a:lnTo>
                  <a:pt x="1214486" y="333955"/>
                </a:lnTo>
                <a:lnTo>
                  <a:pt x="1191053" y="295001"/>
                </a:lnTo>
                <a:lnTo>
                  <a:pt x="1165026" y="257888"/>
                </a:lnTo>
                <a:lnTo>
                  <a:pt x="1136532" y="222743"/>
                </a:lnTo>
                <a:lnTo>
                  <a:pt x="1105695" y="189690"/>
                </a:lnTo>
                <a:lnTo>
                  <a:pt x="1072641" y="158854"/>
                </a:lnTo>
                <a:lnTo>
                  <a:pt x="1037495" y="130362"/>
                </a:lnTo>
                <a:lnTo>
                  <a:pt x="1000382" y="104337"/>
                </a:lnTo>
                <a:lnTo>
                  <a:pt x="961427" y="80905"/>
                </a:lnTo>
                <a:lnTo>
                  <a:pt x="920756" y="60191"/>
                </a:lnTo>
                <a:lnTo>
                  <a:pt x="878494" y="42321"/>
                </a:lnTo>
                <a:lnTo>
                  <a:pt x="834766" y="27419"/>
                </a:lnTo>
                <a:lnTo>
                  <a:pt x="789697" y="15611"/>
                </a:lnTo>
                <a:lnTo>
                  <a:pt x="743413" y="7021"/>
                </a:lnTo>
                <a:lnTo>
                  <a:pt x="696039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9550" y="2198116"/>
            <a:ext cx="5524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solidFill>
                  <a:srgbClr val="003399"/>
                </a:solidFill>
                <a:latin typeface="Arial"/>
                <a:cs typeface="Arial"/>
              </a:rPr>
              <a:t>W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89660" y="203453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59" y="3990"/>
                </a:lnTo>
                <a:lnTo>
                  <a:pt x="208458" y="15544"/>
                </a:lnTo>
                <a:lnTo>
                  <a:pt x="164725" y="34032"/>
                </a:lnTo>
                <a:lnTo>
                  <a:pt x="124788" y="58826"/>
                </a:lnTo>
                <a:lnTo>
                  <a:pt x="89273" y="89296"/>
                </a:lnTo>
                <a:lnTo>
                  <a:pt x="58808" y="124815"/>
                </a:lnTo>
                <a:lnTo>
                  <a:pt x="34020" y="164753"/>
                </a:lnTo>
                <a:lnTo>
                  <a:pt x="15538" y="208483"/>
                </a:lnTo>
                <a:lnTo>
                  <a:pt x="3989" y="255374"/>
                </a:lnTo>
                <a:lnTo>
                  <a:pt x="0" y="304800"/>
                </a:lnTo>
                <a:lnTo>
                  <a:pt x="3989" y="354225"/>
                </a:lnTo>
                <a:lnTo>
                  <a:pt x="15538" y="401116"/>
                </a:lnTo>
                <a:lnTo>
                  <a:pt x="34020" y="444846"/>
                </a:lnTo>
                <a:lnTo>
                  <a:pt x="58808" y="484784"/>
                </a:lnTo>
                <a:lnTo>
                  <a:pt x="89273" y="520303"/>
                </a:lnTo>
                <a:lnTo>
                  <a:pt x="124788" y="550773"/>
                </a:lnTo>
                <a:lnTo>
                  <a:pt x="164725" y="575567"/>
                </a:lnTo>
                <a:lnTo>
                  <a:pt x="208458" y="594055"/>
                </a:lnTo>
                <a:lnTo>
                  <a:pt x="255359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8382" y="2122678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E6DC7"/>
                </a:solidFill>
                <a:latin typeface="Arial Black"/>
                <a:cs typeface="Arial Black"/>
              </a:rPr>
              <a:t>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6845" y="326897"/>
            <a:ext cx="6947534" cy="1018540"/>
          </a:xfrm>
          <a:custGeom>
            <a:avLst/>
            <a:gdLst/>
            <a:ahLst/>
            <a:cxnLst/>
            <a:rect l="l" t="t" r="r" b="b"/>
            <a:pathLst>
              <a:path w="6947534" h="1018540">
                <a:moveTo>
                  <a:pt x="0" y="1018031"/>
                </a:moveTo>
                <a:lnTo>
                  <a:pt x="6947154" y="1018031"/>
                </a:lnTo>
                <a:lnTo>
                  <a:pt x="6947154" y="0"/>
                </a:lnTo>
                <a:lnTo>
                  <a:pt x="0" y="0"/>
                </a:lnTo>
                <a:lnTo>
                  <a:pt x="0" y="1018031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6094" y="350266"/>
            <a:ext cx="158877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Install</a:t>
            </a:r>
            <a:r>
              <a:rPr spc="5" dirty="0"/>
              <a:t>i</a:t>
            </a:r>
            <a:r>
              <a:rPr dirty="0"/>
              <a:t>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77514" y="1580641"/>
            <a:ext cx="5461635" cy="35932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From the </a:t>
            </a:r>
            <a:r>
              <a:rPr lang="en-US" sz="1800" dirty="0">
                <a:solidFill>
                  <a:srgbClr val="003399"/>
                </a:solidFill>
                <a:latin typeface="Arial"/>
                <a:cs typeface="Arial"/>
              </a:rPr>
              <a:t>un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zipped </a:t>
            </a:r>
            <a:r>
              <a:rPr lang="en-US" sz="1800" spc="-5" dirty="0">
                <a:solidFill>
                  <a:srgbClr val="003399"/>
                </a:solidFill>
                <a:latin typeface="Arial"/>
                <a:cs typeface="Arial"/>
              </a:rPr>
              <a:t>download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folder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try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and install</a:t>
            </a:r>
            <a:r>
              <a:rPr sz="1800" spc="1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Eclipse</a:t>
            </a:r>
            <a:endParaRPr lang="en-US" sz="1800" spc="-5" dirty="0">
              <a:solidFill>
                <a:srgbClr val="003399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345"/>
              </a:spcBef>
              <a:buClr>
                <a:srgbClr val="99CC00"/>
              </a:buClr>
              <a:buSzPct val="150000"/>
              <a:buChar char="•"/>
              <a:tabLst>
                <a:tab pos="755015" algn="l"/>
                <a:tab pos="755650" algn="l"/>
              </a:tabLst>
            </a:pP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On Windows </a:t>
            </a:r>
            <a:r>
              <a:rPr sz="1400" spc="-5" dirty="0">
                <a:solidFill>
                  <a:srgbClr val="003399"/>
                </a:solidFill>
                <a:latin typeface="Wingdings"/>
                <a:cs typeface="Wingdings"/>
              </a:rPr>
              <a:t></a:t>
            </a:r>
            <a:r>
              <a:rPr sz="1400" spc="-5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select the ‘eclipse-inst-win64.exe’</a:t>
            </a:r>
            <a:r>
              <a:rPr sz="1400" spc="-1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file</a:t>
            </a:r>
            <a:endParaRPr sz="14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335"/>
              </a:spcBef>
              <a:buClr>
                <a:srgbClr val="99CC00"/>
              </a:buClr>
              <a:buSzPct val="150000"/>
              <a:buChar char="•"/>
              <a:tabLst>
                <a:tab pos="755015" algn="l"/>
                <a:tab pos="755650" algn="l"/>
              </a:tabLst>
            </a:pP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On Mac </a:t>
            </a:r>
            <a:r>
              <a:rPr sz="1400" spc="-5" dirty="0">
                <a:solidFill>
                  <a:srgbClr val="003399"/>
                </a:solidFill>
                <a:latin typeface="Wingdings"/>
                <a:cs typeface="Wingdings"/>
              </a:rPr>
              <a:t></a:t>
            </a:r>
            <a:r>
              <a:rPr sz="1400" spc="-5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select the </a:t>
            </a:r>
            <a:r>
              <a:rPr sz="1400" spc="-10" dirty="0">
                <a:solidFill>
                  <a:srgbClr val="003399"/>
                </a:solidFill>
                <a:latin typeface="Arial"/>
                <a:cs typeface="Arial"/>
              </a:rPr>
              <a:t>‘eclipse-inst-mac64.tar.gz’</a:t>
            </a:r>
            <a:r>
              <a:rPr sz="1400" spc="4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file</a:t>
            </a:r>
            <a:endParaRPr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355600" indent="-285750">
              <a:lnSpc>
                <a:spcPct val="100000"/>
              </a:lnSpc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Follow all</a:t>
            </a:r>
            <a:r>
              <a:rPr sz="1800" spc="-1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instructions</a:t>
            </a:r>
            <a:endParaRPr lang="en-US" sz="1800" spc="-5" dirty="0">
              <a:solidFill>
                <a:srgbClr val="003399"/>
              </a:solidFill>
              <a:latin typeface="Arial"/>
              <a:cs typeface="Arial"/>
            </a:endParaRPr>
          </a:p>
          <a:p>
            <a:pPr marL="355600" indent="-285750">
              <a:lnSpc>
                <a:spcPct val="100000"/>
              </a:lnSpc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endParaRPr lang="en-US" spc="-5" dirty="0">
              <a:solidFill>
                <a:srgbClr val="003399"/>
              </a:solidFill>
              <a:latin typeface="Arial"/>
              <a:cs typeface="Arial"/>
            </a:endParaRPr>
          </a:p>
          <a:p>
            <a:pPr marL="355600" indent="-285750">
              <a:lnSpc>
                <a:spcPct val="100000"/>
              </a:lnSpc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lang="en-US" sz="1800" b="1" i="1" spc="-5" dirty="0">
                <a:solidFill>
                  <a:srgbClr val="003399"/>
                </a:solidFill>
                <a:latin typeface="Arial"/>
                <a:cs typeface="Arial"/>
              </a:rPr>
              <a:t>…. Does it Error Out???</a:t>
            </a:r>
            <a:endParaRPr sz="1800" b="1" i="1" dirty="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875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Eclipse is written in Java so you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may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need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to 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download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the </a:t>
            </a:r>
            <a:r>
              <a:rPr sz="1800" b="1" dirty="0">
                <a:solidFill>
                  <a:srgbClr val="003399"/>
                </a:solidFill>
                <a:latin typeface="Arial"/>
                <a:cs typeface="Arial"/>
              </a:rPr>
              <a:t>Java SE </a:t>
            </a:r>
            <a:r>
              <a:rPr sz="1800" b="1" spc="-5" dirty="0">
                <a:solidFill>
                  <a:srgbClr val="003399"/>
                </a:solidFill>
                <a:latin typeface="Arial"/>
                <a:cs typeface="Arial"/>
              </a:rPr>
              <a:t>JDK**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if it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is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not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already on  your machine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37724" y="5638800"/>
            <a:ext cx="54864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00" marR="5080" indent="-1905" algn="ctr">
              <a:lnSpc>
                <a:spcPct val="100000"/>
              </a:lnSpc>
              <a:spcBef>
                <a:spcPts val="2320"/>
              </a:spcBef>
            </a:pPr>
            <a:r>
              <a:rPr sz="1200" spc="-5" dirty="0">
                <a:solidFill>
                  <a:srgbClr val="7E7E7E"/>
                </a:solidFill>
                <a:latin typeface="Arial"/>
                <a:cs typeface="Arial"/>
              </a:rPr>
              <a:t>**JDK: Java Development </a:t>
            </a:r>
            <a:r>
              <a:rPr sz="1200" spc="-25" dirty="0">
                <a:solidFill>
                  <a:srgbClr val="7E7E7E"/>
                </a:solidFill>
                <a:latin typeface="Arial"/>
                <a:cs typeface="Arial"/>
              </a:rPr>
              <a:t>Toolkit </a:t>
            </a:r>
            <a:r>
              <a:rPr sz="1200" spc="-5" dirty="0">
                <a:solidFill>
                  <a:srgbClr val="7E7E7E"/>
                </a:solidFill>
                <a:latin typeface="Arial"/>
                <a:cs typeface="Arial"/>
              </a:rPr>
              <a:t>which includes </a:t>
            </a:r>
            <a:r>
              <a:rPr sz="1200" dirty="0">
                <a:solidFill>
                  <a:srgbClr val="7E7E7E"/>
                </a:solidFill>
                <a:latin typeface="Arial"/>
                <a:cs typeface="Arial"/>
              </a:rPr>
              <a:t>JRE </a:t>
            </a:r>
            <a:r>
              <a:rPr sz="1200" spc="-5" dirty="0">
                <a:solidFill>
                  <a:srgbClr val="7E7E7E"/>
                </a:solidFill>
                <a:latin typeface="Arial"/>
                <a:cs typeface="Arial"/>
              </a:rPr>
              <a:t>(Java Runtime  Environment), </a:t>
            </a:r>
            <a:r>
              <a:rPr sz="1200" dirty="0">
                <a:solidFill>
                  <a:srgbClr val="7E7E7E"/>
                </a:solidFill>
                <a:latin typeface="Arial"/>
                <a:cs typeface="Arial"/>
              </a:rPr>
              <a:t>an </a:t>
            </a:r>
            <a:r>
              <a:rPr sz="1200" spc="-5" dirty="0">
                <a:solidFill>
                  <a:srgbClr val="7E7E7E"/>
                </a:solidFill>
                <a:latin typeface="Arial"/>
                <a:cs typeface="Arial"/>
              </a:rPr>
              <a:t>interpreter/loader (java), </a:t>
            </a:r>
            <a:r>
              <a:rPr sz="1200" dirty="0">
                <a:solidFill>
                  <a:srgbClr val="7E7E7E"/>
                </a:solidFill>
                <a:latin typeface="Arial"/>
                <a:cs typeface="Arial"/>
              </a:rPr>
              <a:t>a </a:t>
            </a:r>
            <a:r>
              <a:rPr sz="1200" spc="-5" dirty="0">
                <a:solidFill>
                  <a:srgbClr val="7E7E7E"/>
                </a:solidFill>
                <a:latin typeface="Arial"/>
                <a:cs typeface="Arial"/>
              </a:rPr>
              <a:t>compiler </a:t>
            </a:r>
            <a:r>
              <a:rPr sz="1200" dirty="0">
                <a:solidFill>
                  <a:srgbClr val="7E7E7E"/>
                </a:solidFill>
                <a:latin typeface="Arial"/>
                <a:cs typeface="Arial"/>
              </a:rPr>
              <a:t>(javac), an </a:t>
            </a:r>
            <a:r>
              <a:rPr sz="1200" spc="-5" dirty="0">
                <a:solidFill>
                  <a:srgbClr val="7E7E7E"/>
                </a:solidFill>
                <a:latin typeface="Arial"/>
                <a:cs typeface="Arial"/>
              </a:rPr>
              <a:t>archiver  (jar) and a documentation generator</a:t>
            </a:r>
            <a:r>
              <a:rPr sz="1200" spc="-35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7E7E7E"/>
                </a:solidFill>
                <a:latin typeface="Arial"/>
                <a:cs typeface="Arial"/>
              </a:rPr>
              <a:t>(javadoc)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9550" y="2801620"/>
            <a:ext cx="26136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Getting</a:t>
            </a:r>
            <a:r>
              <a:rPr sz="2400" spc="-110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15" dirty="0">
                <a:solidFill>
                  <a:srgbClr val="003399"/>
                </a:solidFill>
                <a:latin typeface="Arial Black"/>
                <a:cs typeface="Arial Black"/>
              </a:rPr>
              <a:t>Started  </a:t>
            </a: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with</a:t>
            </a:r>
            <a:r>
              <a:rPr sz="2400" spc="-25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-10" dirty="0">
                <a:solidFill>
                  <a:srgbClr val="003399"/>
                </a:solidFill>
                <a:latin typeface="Arial Black"/>
                <a:cs typeface="Arial Black"/>
              </a:rPr>
              <a:t>Eclipse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4110056E-3185-CA49-87F6-F7BB99C27324}"/>
              </a:ext>
            </a:extLst>
          </p:cNvPr>
          <p:cNvSpPr txBox="1"/>
          <p:nvPr/>
        </p:nvSpPr>
        <p:spPr>
          <a:xfrm>
            <a:off x="6400800" y="6629400"/>
            <a:ext cx="294665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spcBef>
                <a:spcPts val="450"/>
              </a:spcBef>
              <a:buClr>
                <a:srgbClr val="99CC00"/>
              </a:buClr>
              <a:buSzPct val="150000"/>
              <a:tabLst>
                <a:tab pos="1155700" algn="l"/>
              </a:tabLst>
            </a:pPr>
            <a:r>
              <a:rPr lang="en-US" sz="1000" spc="-5" dirty="0">
                <a:solidFill>
                  <a:srgbClr val="003399"/>
                </a:solidFill>
                <a:latin typeface="Arial"/>
                <a:cs typeface="Arial"/>
              </a:rPr>
              <a:t>https://mikejohnson51.github.io/geog178</a:t>
            </a:r>
            <a:endParaRPr lang="en-US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007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F9F96-EAF4-0840-B056-F7D60273C1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05200" y="6010439"/>
            <a:ext cx="8707628" cy="889987"/>
          </a:xfrm>
        </p:spPr>
        <p:txBody>
          <a:bodyPr/>
          <a:lstStyle/>
          <a:p>
            <a:pPr marL="12700" algn="l" rtl="0">
              <a:lnSpc>
                <a:spcPct val="100000"/>
              </a:lnSpc>
              <a:spcBef>
                <a:spcPts val="1860"/>
              </a:spcBef>
              <a:buClr>
                <a:srgbClr val="99CC00"/>
              </a:buClr>
              <a:buSzPct val="150000"/>
              <a:tabLst>
                <a:tab pos="755015" algn="l"/>
                <a:tab pos="755650" algn="l"/>
              </a:tabLst>
            </a:pPr>
            <a:r>
              <a:rPr lang="en-US" sz="1200" kern="1200" spc="-5" dirty="0"/>
              <a:t>3.  You will need to make an Oracle account, and sign in to start the download</a:t>
            </a:r>
          </a:p>
          <a:p>
            <a:pPr marL="12700" algn="l" rtl="0">
              <a:lnSpc>
                <a:spcPct val="100000"/>
              </a:lnSpc>
              <a:spcBef>
                <a:spcPts val="1860"/>
              </a:spcBef>
              <a:buClr>
                <a:srgbClr val="99CC00"/>
              </a:buClr>
              <a:buSzPct val="150000"/>
              <a:tabLst>
                <a:tab pos="755015" algn="l"/>
                <a:tab pos="755650" algn="l"/>
              </a:tabLst>
            </a:pPr>
            <a:r>
              <a:rPr lang="en-US" sz="1200" kern="1200" spc="-5" dirty="0"/>
              <a:t>4. Unzip the downloaded zip, follow all instructions, and try to install Eclipse …</a:t>
            </a:r>
          </a:p>
          <a:p>
            <a:endParaRPr lang="en-US" sz="1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77FC4-6DD5-AC4F-B57D-1334312FA78E}"/>
              </a:ext>
            </a:extLst>
          </p:cNvPr>
          <p:cNvSpPr txBox="1"/>
          <p:nvPr/>
        </p:nvSpPr>
        <p:spPr>
          <a:xfrm>
            <a:off x="3324456" y="1420951"/>
            <a:ext cx="5819544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buClr>
                <a:srgbClr val="99CC00"/>
              </a:buClr>
              <a:buSzPct val="150000"/>
              <a:tabLst>
                <a:tab pos="755015" algn="l"/>
                <a:tab pos="755650" algn="l"/>
              </a:tabLst>
            </a:pPr>
            <a:r>
              <a:rPr lang="en-US" sz="1200" spc="-5" dirty="0">
                <a:solidFill>
                  <a:srgbClr val="003399"/>
                </a:solidFill>
                <a:latin typeface="Arial"/>
                <a:cs typeface="Arial"/>
              </a:rPr>
              <a:t>1. The Java SE JDK download can be found here:</a:t>
            </a:r>
            <a:endParaRPr lang="en-US" sz="1600" dirty="0">
              <a:hlinkClick r:id="rId2"/>
            </a:endParaRPr>
          </a:p>
          <a:p>
            <a:pPr lvl="1"/>
            <a:r>
              <a:rPr lang="en-US" sz="1100" dirty="0">
                <a:hlinkClick r:id="rId2"/>
              </a:rPr>
              <a:t>https://www.oracle.com/java/technologies/javase-jdk8-downloads.html</a:t>
            </a:r>
            <a:endParaRPr lang="en-US" sz="11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r>
              <a:rPr lang="en-US" sz="1200" spc="-5" dirty="0">
                <a:solidFill>
                  <a:srgbClr val="003399"/>
                </a:solidFill>
                <a:latin typeface="Arial"/>
                <a:cs typeface="Arial"/>
              </a:rPr>
              <a:t>Or on the section webpage: </a:t>
            </a:r>
          </a:p>
          <a:p>
            <a:endParaRPr lang="en-US" sz="1600" dirty="0"/>
          </a:p>
          <a:p>
            <a:r>
              <a:rPr lang="en-US" sz="1200" spc="-5" dirty="0">
                <a:solidFill>
                  <a:srgbClr val="003399"/>
                </a:solidFill>
                <a:latin typeface="Arial"/>
                <a:cs typeface="Arial"/>
              </a:rPr>
              <a:t>2. Select the needed program file from the list of options:</a:t>
            </a:r>
          </a:p>
          <a:p>
            <a:endParaRPr lang="en-US" sz="1600" dirty="0"/>
          </a:p>
        </p:txBody>
      </p:sp>
      <p:sp>
        <p:nvSpPr>
          <p:cNvPr id="11" name="object 13">
            <a:extLst>
              <a:ext uri="{FF2B5EF4-FFF2-40B4-BE49-F238E27FC236}">
                <a16:creationId xmlns:a16="http://schemas.microsoft.com/office/drawing/2014/main" id="{03C808B8-A07F-DA44-9F82-9EA1F3783917}"/>
              </a:ext>
            </a:extLst>
          </p:cNvPr>
          <p:cNvSpPr/>
          <p:nvPr/>
        </p:nvSpPr>
        <p:spPr>
          <a:xfrm rot="5400000">
            <a:off x="6115765" y="3997758"/>
            <a:ext cx="191198" cy="599817"/>
          </a:xfrm>
          <a:custGeom>
            <a:avLst/>
            <a:gdLst/>
            <a:ahLst/>
            <a:cxnLst/>
            <a:rect l="l" t="t" r="r" b="b"/>
            <a:pathLst>
              <a:path w="210820" h="641985">
                <a:moveTo>
                  <a:pt x="140236" y="210269"/>
                </a:moveTo>
                <a:lnTo>
                  <a:pt x="70132" y="210354"/>
                </a:lnTo>
                <a:lnTo>
                  <a:pt x="70484" y="641604"/>
                </a:lnTo>
                <a:lnTo>
                  <a:pt x="140588" y="641604"/>
                </a:lnTo>
                <a:lnTo>
                  <a:pt x="140236" y="210269"/>
                </a:lnTo>
                <a:close/>
              </a:path>
              <a:path w="210820" h="641985">
                <a:moveTo>
                  <a:pt x="105028" y="0"/>
                </a:moveTo>
                <a:lnTo>
                  <a:pt x="0" y="210438"/>
                </a:lnTo>
                <a:lnTo>
                  <a:pt x="70132" y="210354"/>
                </a:lnTo>
                <a:lnTo>
                  <a:pt x="70103" y="175260"/>
                </a:lnTo>
                <a:lnTo>
                  <a:pt x="192817" y="175260"/>
                </a:lnTo>
                <a:lnTo>
                  <a:pt x="105028" y="0"/>
                </a:lnTo>
                <a:close/>
              </a:path>
              <a:path w="210820" h="641985">
                <a:moveTo>
                  <a:pt x="140207" y="175260"/>
                </a:moveTo>
                <a:lnTo>
                  <a:pt x="70103" y="175260"/>
                </a:lnTo>
                <a:lnTo>
                  <a:pt x="70132" y="210354"/>
                </a:lnTo>
                <a:lnTo>
                  <a:pt x="140236" y="210269"/>
                </a:lnTo>
                <a:lnTo>
                  <a:pt x="140207" y="175260"/>
                </a:lnTo>
                <a:close/>
              </a:path>
              <a:path w="210820" h="641985">
                <a:moveTo>
                  <a:pt x="192817" y="175260"/>
                </a:moveTo>
                <a:lnTo>
                  <a:pt x="140207" y="175260"/>
                </a:lnTo>
                <a:lnTo>
                  <a:pt x="140236" y="210269"/>
                </a:lnTo>
                <a:lnTo>
                  <a:pt x="210311" y="210185"/>
                </a:lnTo>
                <a:lnTo>
                  <a:pt x="192817" y="17526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A80A9B0F-03BC-AC47-ACDF-DFD93DA3F117}"/>
              </a:ext>
            </a:extLst>
          </p:cNvPr>
          <p:cNvSpPr/>
          <p:nvPr/>
        </p:nvSpPr>
        <p:spPr>
          <a:xfrm>
            <a:off x="250697" y="188976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39" y="1293623"/>
                </a:lnTo>
                <a:lnTo>
                  <a:pt x="743413" y="1288378"/>
                </a:lnTo>
                <a:lnTo>
                  <a:pt x="789697" y="1279788"/>
                </a:lnTo>
                <a:lnTo>
                  <a:pt x="834766" y="1267980"/>
                </a:lnTo>
                <a:lnTo>
                  <a:pt x="878494" y="1253078"/>
                </a:lnTo>
                <a:lnTo>
                  <a:pt x="920756" y="1235208"/>
                </a:lnTo>
                <a:lnTo>
                  <a:pt x="961427" y="1214494"/>
                </a:lnTo>
                <a:lnTo>
                  <a:pt x="1000382" y="1191062"/>
                </a:lnTo>
                <a:lnTo>
                  <a:pt x="1037495" y="1165037"/>
                </a:lnTo>
                <a:lnTo>
                  <a:pt x="1072641" y="1136545"/>
                </a:lnTo>
                <a:lnTo>
                  <a:pt x="1105695" y="1105709"/>
                </a:lnTo>
                <a:lnTo>
                  <a:pt x="1136532" y="1072656"/>
                </a:lnTo>
                <a:lnTo>
                  <a:pt x="1165026" y="1037511"/>
                </a:lnTo>
                <a:lnTo>
                  <a:pt x="1191053" y="1000398"/>
                </a:lnTo>
                <a:lnTo>
                  <a:pt x="1214486" y="961444"/>
                </a:lnTo>
                <a:lnTo>
                  <a:pt x="1235202" y="920773"/>
                </a:lnTo>
                <a:lnTo>
                  <a:pt x="1253074" y="878510"/>
                </a:lnTo>
                <a:lnTo>
                  <a:pt x="1267977" y="834780"/>
                </a:lnTo>
                <a:lnTo>
                  <a:pt x="1279787" y="789709"/>
                </a:lnTo>
                <a:lnTo>
                  <a:pt x="1288377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7" y="551977"/>
                </a:lnTo>
                <a:lnTo>
                  <a:pt x="1279787" y="505690"/>
                </a:lnTo>
                <a:lnTo>
                  <a:pt x="1267977" y="460619"/>
                </a:lnTo>
                <a:lnTo>
                  <a:pt x="1253074" y="416889"/>
                </a:lnTo>
                <a:lnTo>
                  <a:pt x="1235202" y="374626"/>
                </a:lnTo>
                <a:lnTo>
                  <a:pt x="1214486" y="333955"/>
                </a:lnTo>
                <a:lnTo>
                  <a:pt x="1191053" y="295001"/>
                </a:lnTo>
                <a:lnTo>
                  <a:pt x="1165026" y="257888"/>
                </a:lnTo>
                <a:lnTo>
                  <a:pt x="1136532" y="222743"/>
                </a:lnTo>
                <a:lnTo>
                  <a:pt x="1105695" y="189690"/>
                </a:lnTo>
                <a:lnTo>
                  <a:pt x="1072641" y="158854"/>
                </a:lnTo>
                <a:lnTo>
                  <a:pt x="1037495" y="130362"/>
                </a:lnTo>
                <a:lnTo>
                  <a:pt x="1000382" y="104337"/>
                </a:lnTo>
                <a:lnTo>
                  <a:pt x="961427" y="80905"/>
                </a:lnTo>
                <a:lnTo>
                  <a:pt x="920756" y="60191"/>
                </a:lnTo>
                <a:lnTo>
                  <a:pt x="878494" y="42321"/>
                </a:lnTo>
                <a:lnTo>
                  <a:pt x="834766" y="27419"/>
                </a:lnTo>
                <a:lnTo>
                  <a:pt x="789697" y="15611"/>
                </a:lnTo>
                <a:lnTo>
                  <a:pt x="743413" y="7021"/>
                </a:lnTo>
                <a:lnTo>
                  <a:pt x="696039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446E7CB9-D24B-0246-94C8-88726E6EA7BE}"/>
              </a:ext>
            </a:extLst>
          </p:cNvPr>
          <p:cNvSpPr txBox="1"/>
          <p:nvPr/>
        </p:nvSpPr>
        <p:spPr>
          <a:xfrm>
            <a:off x="209550" y="2198116"/>
            <a:ext cx="5524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solidFill>
                  <a:srgbClr val="003399"/>
                </a:solidFill>
                <a:latin typeface="Arial"/>
                <a:cs typeface="Arial"/>
              </a:rPr>
              <a:t>W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9DDC630-A337-5F4B-8A8B-636161EC2EE6}"/>
              </a:ext>
            </a:extLst>
          </p:cNvPr>
          <p:cNvSpPr/>
          <p:nvPr/>
        </p:nvSpPr>
        <p:spPr>
          <a:xfrm>
            <a:off x="1089660" y="203453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59" y="3990"/>
                </a:lnTo>
                <a:lnTo>
                  <a:pt x="208458" y="15544"/>
                </a:lnTo>
                <a:lnTo>
                  <a:pt x="164725" y="34032"/>
                </a:lnTo>
                <a:lnTo>
                  <a:pt x="124788" y="58826"/>
                </a:lnTo>
                <a:lnTo>
                  <a:pt x="89273" y="89296"/>
                </a:lnTo>
                <a:lnTo>
                  <a:pt x="58808" y="124815"/>
                </a:lnTo>
                <a:lnTo>
                  <a:pt x="34020" y="164753"/>
                </a:lnTo>
                <a:lnTo>
                  <a:pt x="15538" y="208483"/>
                </a:lnTo>
                <a:lnTo>
                  <a:pt x="3989" y="255374"/>
                </a:lnTo>
                <a:lnTo>
                  <a:pt x="0" y="304800"/>
                </a:lnTo>
                <a:lnTo>
                  <a:pt x="3989" y="354225"/>
                </a:lnTo>
                <a:lnTo>
                  <a:pt x="15538" y="401116"/>
                </a:lnTo>
                <a:lnTo>
                  <a:pt x="34020" y="444846"/>
                </a:lnTo>
                <a:lnTo>
                  <a:pt x="58808" y="484784"/>
                </a:lnTo>
                <a:lnTo>
                  <a:pt x="89273" y="520303"/>
                </a:lnTo>
                <a:lnTo>
                  <a:pt x="124788" y="550773"/>
                </a:lnTo>
                <a:lnTo>
                  <a:pt x="164725" y="575567"/>
                </a:lnTo>
                <a:lnTo>
                  <a:pt x="208458" y="594055"/>
                </a:lnTo>
                <a:lnTo>
                  <a:pt x="255359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D26BC4CE-599A-5540-A8CC-F96754CDD1A0}"/>
              </a:ext>
            </a:extLst>
          </p:cNvPr>
          <p:cNvSpPr txBox="1"/>
          <p:nvPr/>
        </p:nvSpPr>
        <p:spPr>
          <a:xfrm>
            <a:off x="1278382" y="2122678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E6DC7"/>
                </a:solidFill>
                <a:latin typeface="Arial Black"/>
                <a:cs typeface="Arial Black"/>
              </a:rPr>
              <a:t>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06E6C595-A24B-724E-BA68-02687F475E49}"/>
              </a:ext>
            </a:extLst>
          </p:cNvPr>
          <p:cNvSpPr/>
          <p:nvPr/>
        </p:nvSpPr>
        <p:spPr>
          <a:xfrm>
            <a:off x="2196845" y="326897"/>
            <a:ext cx="6947534" cy="1018540"/>
          </a:xfrm>
          <a:custGeom>
            <a:avLst/>
            <a:gdLst/>
            <a:ahLst/>
            <a:cxnLst/>
            <a:rect l="l" t="t" r="r" b="b"/>
            <a:pathLst>
              <a:path w="6947534" h="1018540">
                <a:moveTo>
                  <a:pt x="0" y="1018031"/>
                </a:moveTo>
                <a:lnTo>
                  <a:pt x="6947154" y="1018031"/>
                </a:lnTo>
                <a:lnTo>
                  <a:pt x="6947154" y="0"/>
                </a:lnTo>
                <a:lnTo>
                  <a:pt x="0" y="0"/>
                </a:lnTo>
                <a:lnTo>
                  <a:pt x="0" y="1018031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B35D3979-69EB-0C4A-AA23-668392AE73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76094" y="350266"/>
            <a:ext cx="519150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Install</a:t>
            </a:r>
            <a:r>
              <a:rPr spc="5" dirty="0"/>
              <a:t>i</a:t>
            </a:r>
            <a:r>
              <a:rPr dirty="0"/>
              <a:t>ng</a:t>
            </a:r>
            <a:r>
              <a:rPr lang="en-US" dirty="0"/>
              <a:t> Java JDK</a:t>
            </a:r>
            <a:endParaRPr dirty="0"/>
          </a:p>
        </p:txBody>
      </p:sp>
      <p:sp>
        <p:nvSpPr>
          <p:cNvPr id="18" name="object 10">
            <a:extLst>
              <a:ext uri="{FF2B5EF4-FFF2-40B4-BE49-F238E27FC236}">
                <a16:creationId xmlns:a16="http://schemas.microsoft.com/office/drawing/2014/main" id="{AB3FBC8B-8F18-5943-A343-7967778AB730}"/>
              </a:ext>
            </a:extLst>
          </p:cNvPr>
          <p:cNvSpPr txBox="1"/>
          <p:nvPr/>
        </p:nvSpPr>
        <p:spPr>
          <a:xfrm>
            <a:off x="209550" y="2801620"/>
            <a:ext cx="26136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Getting</a:t>
            </a:r>
            <a:r>
              <a:rPr sz="2400" spc="-110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15" dirty="0">
                <a:solidFill>
                  <a:srgbClr val="003399"/>
                </a:solidFill>
                <a:latin typeface="Arial Black"/>
                <a:cs typeface="Arial Black"/>
              </a:rPr>
              <a:t>Started  </a:t>
            </a: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with</a:t>
            </a:r>
            <a:r>
              <a:rPr sz="2400" spc="-25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-10" dirty="0">
                <a:solidFill>
                  <a:srgbClr val="003399"/>
                </a:solidFill>
                <a:latin typeface="Arial Black"/>
                <a:cs typeface="Arial Black"/>
              </a:rPr>
              <a:t>Eclipse</a:t>
            </a:r>
            <a:endParaRPr sz="2400">
              <a:latin typeface="Arial Black"/>
              <a:cs typeface="Arial Black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DD83830-75CE-1940-84A6-58AACC6D5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333" y="2026030"/>
            <a:ext cx="1485967" cy="59640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A6EE965-8832-8949-AD10-148337ECB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1939" y="2971800"/>
            <a:ext cx="3276600" cy="2842932"/>
          </a:xfrm>
          <a:prstGeom prst="rect">
            <a:avLst/>
          </a:prstGeom>
        </p:spPr>
      </p:pic>
      <p:sp>
        <p:nvSpPr>
          <p:cNvPr id="9" name="object 13">
            <a:extLst>
              <a:ext uri="{FF2B5EF4-FFF2-40B4-BE49-F238E27FC236}">
                <a16:creationId xmlns:a16="http://schemas.microsoft.com/office/drawing/2014/main" id="{F5245717-0AA1-9741-8F03-2107D0861F34}"/>
              </a:ext>
            </a:extLst>
          </p:cNvPr>
          <p:cNvSpPr/>
          <p:nvPr/>
        </p:nvSpPr>
        <p:spPr>
          <a:xfrm rot="5400000">
            <a:off x="5152849" y="4252692"/>
            <a:ext cx="191198" cy="599817"/>
          </a:xfrm>
          <a:custGeom>
            <a:avLst/>
            <a:gdLst/>
            <a:ahLst/>
            <a:cxnLst/>
            <a:rect l="l" t="t" r="r" b="b"/>
            <a:pathLst>
              <a:path w="210820" h="641985">
                <a:moveTo>
                  <a:pt x="140236" y="210269"/>
                </a:moveTo>
                <a:lnTo>
                  <a:pt x="70132" y="210354"/>
                </a:lnTo>
                <a:lnTo>
                  <a:pt x="70484" y="641604"/>
                </a:lnTo>
                <a:lnTo>
                  <a:pt x="140588" y="641604"/>
                </a:lnTo>
                <a:lnTo>
                  <a:pt x="140236" y="210269"/>
                </a:lnTo>
                <a:close/>
              </a:path>
              <a:path w="210820" h="641985">
                <a:moveTo>
                  <a:pt x="105028" y="0"/>
                </a:moveTo>
                <a:lnTo>
                  <a:pt x="0" y="210438"/>
                </a:lnTo>
                <a:lnTo>
                  <a:pt x="70132" y="210354"/>
                </a:lnTo>
                <a:lnTo>
                  <a:pt x="70103" y="175260"/>
                </a:lnTo>
                <a:lnTo>
                  <a:pt x="192817" y="175260"/>
                </a:lnTo>
                <a:lnTo>
                  <a:pt x="105028" y="0"/>
                </a:lnTo>
                <a:close/>
              </a:path>
              <a:path w="210820" h="641985">
                <a:moveTo>
                  <a:pt x="140207" y="175260"/>
                </a:moveTo>
                <a:lnTo>
                  <a:pt x="70103" y="175260"/>
                </a:lnTo>
                <a:lnTo>
                  <a:pt x="70132" y="210354"/>
                </a:lnTo>
                <a:lnTo>
                  <a:pt x="140236" y="210269"/>
                </a:lnTo>
                <a:lnTo>
                  <a:pt x="140207" y="175260"/>
                </a:lnTo>
                <a:close/>
              </a:path>
              <a:path w="210820" h="641985">
                <a:moveTo>
                  <a:pt x="192817" y="175260"/>
                </a:moveTo>
                <a:lnTo>
                  <a:pt x="140207" y="175260"/>
                </a:lnTo>
                <a:lnTo>
                  <a:pt x="140236" y="210269"/>
                </a:lnTo>
                <a:lnTo>
                  <a:pt x="210311" y="210185"/>
                </a:lnTo>
                <a:lnTo>
                  <a:pt x="192817" y="17526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26522AB2-298C-C446-BD85-B592873FA511}"/>
              </a:ext>
            </a:extLst>
          </p:cNvPr>
          <p:cNvSpPr/>
          <p:nvPr/>
        </p:nvSpPr>
        <p:spPr>
          <a:xfrm rot="5400000">
            <a:off x="5152849" y="5385278"/>
            <a:ext cx="191198" cy="599817"/>
          </a:xfrm>
          <a:custGeom>
            <a:avLst/>
            <a:gdLst/>
            <a:ahLst/>
            <a:cxnLst/>
            <a:rect l="l" t="t" r="r" b="b"/>
            <a:pathLst>
              <a:path w="210820" h="641985">
                <a:moveTo>
                  <a:pt x="140236" y="210269"/>
                </a:moveTo>
                <a:lnTo>
                  <a:pt x="70132" y="210354"/>
                </a:lnTo>
                <a:lnTo>
                  <a:pt x="70484" y="641604"/>
                </a:lnTo>
                <a:lnTo>
                  <a:pt x="140588" y="641604"/>
                </a:lnTo>
                <a:lnTo>
                  <a:pt x="140236" y="210269"/>
                </a:lnTo>
                <a:close/>
              </a:path>
              <a:path w="210820" h="641985">
                <a:moveTo>
                  <a:pt x="105028" y="0"/>
                </a:moveTo>
                <a:lnTo>
                  <a:pt x="0" y="210438"/>
                </a:lnTo>
                <a:lnTo>
                  <a:pt x="70132" y="210354"/>
                </a:lnTo>
                <a:lnTo>
                  <a:pt x="70103" y="175260"/>
                </a:lnTo>
                <a:lnTo>
                  <a:pt x="192817" y="175260"/>
                </a:lnTo>
                <a:lnTo>
                  <a:pt x="105028" y="0"/>
                </a:lnTo>
                <a:close/>
              </a:path>
              <a:path w="210820" h="641985">
                <a:moveTo>
                  <a:pt x="140207" y="175260"/>
                </a:moveTo>
                <a:lnTo>
                  <a:pt x="70103" y="175260"/>
                </a:lnTo>
                <a:lnTo>
                  <a:pt x="70132" y="210354"/>
                </a:lnTo>
                <a:lnTo>
                  <a:pt x="140236" y="210269"/>
                </a:lnTo>
                <a:lnTo>
                  <a:pt x="140207" y="175260"/>
                </a:lnTo>
                <a:close/>
              </a:path>
              <a:path w="210820" h="641985">
                <a:moveTo>
                  <a:pt x="192817" y="175260"/>
                </a:moveTo>
                <a:lnTo>
                  <a:pt x="140207" y="175260"/>
                </a:lnTo>
                <a:lnTo>
                  <a:pt x="140236" y="210269"/>
                </a:lnTo>
                <a:lnTo>
                  <a:pt x="210311" y="210185"/>
                </a:lnTo>
                <a:lnTo>
                  <a:pt x="192817" y="17526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996D2-2C50-9D4B-AB2C-5129E975D8F1}"/>
              </a:ext>
            </a:extLst>
          </p:cNvPr>
          <p:cNvSpPr txBox="1"/>
          <p:nvPr/>
        </p:nvSpPr>
        <p:spPr>
          <a:xfrm>
            <a:off x="3744680" y="4342915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macOS.x64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7A453F-8DD2-984F-B803-53DBF999A6E2}"/>
              </a:ext>
            </a:extLst>
          </p:cNvPr>
          <p:cNvSpPr txBox="1"/>
          <p:nvPr/>
        </p:nvSpPr>
        <p:spPr>
          <a:xfrm>
            <a:off x="3531704" y="5500520"/>
            <a:ext cx="1451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Windows.x64</a:t>
            </a:r>
          </a:p>
        </p:txBody>
      </p:sp>
    </p:spTree>
    <p:extLst>
      <p:ext uri="{BB962C8B-B14F-4D97-AF65-F5344CB8AC3E}">
        <p14:creationId xmlns:p14="http://schemas.microsoft.com/office/powerpoint/2010/main" val="2615494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C9D02B8-6415-A641-8AA3-CD89C2A58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05" y="2272432"/>
            <a:ext cx="3803650" cy="20510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BBF970-DAAF-F44F-9A53-352A7EE8A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264931"/>
            <a:ext cx="5808870" cy="2505075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8B5E5CFC-0AB1-8D40-99D7-37540EDC5B91}"/>
              </a:ext>
            </a:extLst>
          </p:cNvPr>
          <p:cNvSpPr/>
          <p:nvPr/>
        </p:nvSpPr>
        <p:spPr>
          <a:xfrm>
            <a:off x="250697" y="188976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39" y="1293623"/>
                </a:lnTo>
                <a:lnTo>
                  <a:pt x="743413" y="1288378"/>
                </a:lnTo>
                <a:lnTo>
                  <a:pt x="789697" y="1279788"/>
                </a:lnTo>
                <a:lnTo>
                  <a:pt x="834766" y="1267980"/>
                </a:lnTo>
                <a:lnTo>
                  <a:pt x="878494" y="1253078"/>
                </a:lnTo>
                <a:lnTo>
                  <a:pt x="920756" y="1235208"/>
                </a:lnTo>
                <a:lnTo>
                  <a:pt x="961427" y="1214494"/>
                </a:lnTo>
                <a:lnTo>
                  <a:pt x="1000382" y="1191062"/>
                </a:lnTo>
                <a:lnTo>
                  <a:pt x="1037495" y="1165037"/>
                </a:lnTo>
                <a:lnTo>
                  <a:pt x="1072641" y="1136545"/>
                </a:lnTo>
                <a:lnTo>
                  <a:pt x="1105695" y="1105709"/>
                </a:lnTo>
                <a:lnTo>
                  <a:pt x="1136532" y="1072656"/>
                </a:lnTo>
                <a:lnTo>
                  <a:pt x="1165026" y="1037511"/>
                </a:lnTo>
                <a:lnTo>
                  <a:pt x="1191053" y="1000398"/>
                </a:lnTo>
                <a:lnTo>
                  <a:pt x="1214486" y="961444"/>
                </a:lnTo>
                <a:lnTo>
                  <a:pt x="1235202" y="920773"/>
                </a:lnTo>
                <a:lnTo>
                  <a:pt x="1253074" y="878510"/>
                </a:lnTo>
                <a:lnTo>
                  <a:pt x="1267977" y="834780"/>
                </a:lnTo>
                <a:lnTo>
                  <a:pt x="1279787" y="789709"/>
                </a:lnTo>
                <a:lnTo>
                  <a:pt x="1288377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7" y="551977"/>
                </a:lnTo>
                <a:lnTo>
                  <a:pt x="1279787" y="505690"/>
                </a:lnTo>
                <a:lnTo>
                  <a:pt x="1267977" y="460619"/>
                </a:lnTo>
                <a:lnTo>
                  <a:pt x="1253074" y="416889"/>
                </a:lnTo>
                <a:lnTo>
                  <a:pt x="1235202" y="374626"/>
                </a:lnTo>
                <a:lnTo>
                  <a:pt x="1214486" y="333955"/>
                </a:lnTo>
                <a:lnTo>
                  <a:pt x="1191053" y="295001"/>
                </a:lnTo>
                <a:lnTo>
                  <a:pt x="1165026" y="257888"/>
                </a:lnTo>
                <a:lnTo>
                  <a:pt x="1136532" y="222743"/>
                </a:lnTo>
                <a:lnTo>
                  <a:pt x="1105695" y="189690"/>
                </a:lnTo>
                <a:lnTo>
                  <a:pt x="1072641" y="158854"/>
                </a:lnTo>
                <a:lnTo>
                  <a:pt x="1037495" y="130362"/>
                </a:lnTo>
                <a:lnTo>
                  <a:pt x="1000382" y="104337"/>
                </a:lnTo>
                <a:lnTo>
                  <a:pt x="961427" y="80905"/>
                </a:lnTo>
                <a:lnTo>
                  <a:pt x="920756" y="60191"/>
                </a:lnTo>
                <a:lnTo>
                  <a:pt x="878494" y="42321"/>
                </a:lnTo>
                <a:lnTo>
                  <a:pt x="834766" y="27419"/>
                </a:lnTo>
                <a:lnTo>
                  <a:pt x="789697" y="15611"/>
                </a:lnTo>
                <a:lnTo>
                  <a:pt x="743413" y="7021"/>
                </a:lnTo>
                <a:lnTo>
                  <a:pt x="696039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6B5DAD82-6C02-674C-989C-7665A89A3CA3}"/>
              </a:ext>
            </a:extLst>
          </p:cNvPr>
          <p:cNvSpPr/>
          <p:nvPr/>
        </p:nvSpPr>
        <p:spPr>
          <a:xfrm>
            <a:off x="2196845" y="326897"/>
            <a:ext cx="6947534" cy="1018540"/>
          </a:xfrm>
          <a:custGeom>
            <a:avLst/>
            <a:gdLst/>
            <a:ahLst/>
            <a:cxnLst/>
            <a:rect l="l" t="t" r="r" b="b"/>
            <a:pathLst>
              <a:path w="6947534" h="1018540">
                <a:moveTo>
                  <a:pt x="0" y="1018031"/>
                </a:moveTo>
                <a:lnTo>
                  <a:pt x="6947154" y="1018031"/>
                </a:lnTo>
                <a:lnTo>
                  <a:pt x="6947154" y="0"/>
                </a:lnTo>
                <a:lnTo>
                  <a:pt x="0" y="0"/>
                </a:lnTo>
                <a:lnTo>
                  <a:pt x="0" y="1018031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959FED68-57C9-9542-855E-A8250907E6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76094" y="350266"/>
            <a:ext cx="39243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Launch Eclipse !!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A21F87-69CA-7F45-9931-B0DF0B43FBD8}"/>
              </a:ext>
            </a:extLst>
          </p:cNvPr>
          <p:cNvSpPr txBox="1"/>
          <p:nvPr/>
        </p:nvSpPr>
        <p:spPr>
          <a:xfrm rot="20102044">
            <a:off x="1064846" y="3449032"/>
            <a:ext cx="71320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C00000"/>
                </a:solidFill>
                <a:latin typeface="Broadway" pitchFamily="82" charset="77"/>
              </a:rPr>
              <a:t>SUCCESS !!</a:t>
            </a:r>
          </a:p>
        </p:txBody>
      </p:sp>
      <p:sp>
        <p:nvSpPr>
          <p:cNvPr id="10" name="object 2">
            <a:extLst>
              <a:ext uri="{FF2B5EF4-FFF2-40B4-BE49-F238E27FC236}">
                <a16:creationId xmlns:a16="http://schemas.microsoft.com/office/drawing/2014/main" id="{AD75C405-BE30-5947-85B9-0D39773910C4}"/>
              </a:ext>
            </a:extLst>
          </p:cNvPr>
          <p:cNvSpPr txBox="1"/>
          <p:nvPr/>
        </p:nvSpPr>
        <p:spPr>
          <a:xfrm>
            <a:off x="6400800" y="6615088"/>
            <a:ext cx="294665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spcBef>
                <a:spcPts val="450"/>
              </a:spcBef>
              <a:buClr>
                <a:srgbClr val="99CC00"/>
              </a:buClr>
              <a:buSzPct val="150000"/>
              <a:tabLst>
                <a:tab pos="1155700" algn="l"/>
              </a:tabLst>
            </a:pPr>
            <a:r>
              <a:rPr lang="en-US" sz="1000" spc="-5" dirty="0">
                <a:solidFill>
                  <a:srgbClr val="003399"/>
                </a:solidFill>
                <a:latin typeface="Arial"/>
                <a:cs typeface="Arial"/>
              </a:rPr>
              <a:t>https://mikejohnson51.github.io/geog178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E897A4-0EC1-3646-A4D5-CF3B5CD6AE94}"/>
              </a:ext>
            </a:extLst>
          </p:cNvPr>
          <p:cNvSpPr txBox="1"/>
          <p:nvPr/>
        </p:nvSpPr>
        <p:spPr>
          <a:xfrm>
            <a:off x="2398816" y="1662545"/>
            <a:ext cx="749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the application on your machine and launch it. You should see something </a:t>
            </a:r>
          </a:p>
        </p:txBody>
      </p:sp>
    </p:spTree>
    <p:extLst>
      <p:ext uri="{BB962C8B-B14F-4D97-AF65-F5344CB8AC3E}">
        <p14:creationId xmlns:p14="http://schemas.microsoft.com/office/powerpoint/2010/main" val="1656774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3303" y="2118613"/>
            <a:ext cx="60585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rgbClr val="404040"/>
                </a:solidFill>
              </a:rPr>
              <a:t>3</a:t>
            </a:r>
            <a:r>
              <a:rPr dirty="0">
                <a:solidFill>
                  <a:srgbClr val="404040"/>
                </a:solidFill>
              </a:rPr>
              <a:t>. </a:t>
            </a:r>
            <a:r>
              <a:rPr lang="en-US" dirty="0">
                <a:solidFill>
                  <a:srgbClr val="404040"/>
                </a:solidFill>
              </a:rPr>
              <a:t>Introduction to the Eclipse IDE</a:t>
            </a:r>
            <a:r>
              <a:rPr spc="-5" dirty="0">
                <a:solidFill>
                  <a:srgbClr val="404040"/>
                </a:solidFill>
              </a:rPr>
              <a:t>…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697" y="188976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39" y="1293623"/>
                </a:lnTo>
                <a:lnTo>
                  <a:pt x="743413" y="1288378"/>
                </a:lnTo>
                <a:lnTo>
                  <a:pt x="789697" y="1279788"/>
                </a:lnTo>
                <a:lnTo>
                  <a:pt x="834766" y="1267980"/>
                </a:lnTo>
                <a:lnTo>
                  <a:pt x="878494" y="1253078"/>
                </a:lnTo>
                <a:lnTo>
                  <a:pt x="920756" y="1235208"/>
                </a:lnTo>
                <a:lnTo>
                  <a:pt x="961427" y="1214494"/>
                </a:lnTo>
                <a:lnTo>
                  <a:pt x="1000382" y="1191062"/>
                </a:lnTo>
                <a:lnTo>
                  <a:pt x="1037495" y="1165037"/>
                </a:lnTo>
                <a:lnTo>
                  <a:pt x="1072641" y="1136545"/>
                </a:lnTo>
                <a:lnTo>
                  <a:pt x="1105695" y="1105709"/>
                </a:lnTo>
                <a:lnTo>
                  <a:pt x="1136532" y="1072656"/>
                </a:lnTo>
                <a:lnTo>
                  <a:pt x="1165026" y="1037511"/>
                </a:lnTo>
                <a:lnTo>
                  <a:pt x="1191053" y="1000398"/>
                </a:lnTo>
                <a:lnTo>
                  <a:pt x="1214486" y="961444"/>
                </a:lnTo>
                <a:lnTo>
                  <a:pt x="1235202" y="920773"/>
                </a:lnTo>
                <a:lnTo>
                  <a:pt x="1253074" y="878510"/>
                </a:lnTo>
                <a:lnTo>
                  <a:pt x="1267977" y="834780"/>
                </a:lnTo>
                <a:lnTo>
                  <a:pt x="1279787" y="789709"/>
                </a:lnTo>
                <a:lnTo>
                  <a:pt x="1288377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7" y="551977"/>
                </a:lnTo>
                <a:lnTo>
                  <a:pt x="1279787" y="505690"/>
                </a:lnTo>
                <a:lnTo>
                  <a:pt x="1267977" y="460619"/>
                </a:lnTo>
                <a:lnTo>
                  <a:pt x="1253074" y="416889"/>
                </a:lnTo>
                <a:lnTo>
                  <a:pt x="1235202" y="374626"/>
                </a:lnTo>
                <a:lnTo>
                  <a:pt x="1214486" y="333955"/>
                </a:lnTo>
                <a:lnTo>
                  <a:pt x="1191053" y="295001"/>
                </a:lnTo>
                <a:lnTo>
                  <a:pt x="1165026" y="257888"/>
                </a:lnTo>
                <a:lnTo>
                  <a:pt x="1136532" y="222743"/>
                </a:lnTo>
                <a:lnTo>
                  <a:pt x="1105695" y="189690"/>
                </a:lnTo>
                <a:lnTo>
                  <a:pt x="1072641" y="158854"/>
                </a:lnTo>
                <a:lnTo>
                  <a:pt x="1037495" y="130362"/>
                </a:lnTo>
                <a:lnTo>
                  <a:pt x="1000382" y="104337"/>
                </a:lnTo>
                <a:lnTo>
                  <a:pt x="961427" y="80905"/>
                </a:lnTo>
                <a:lnTo>
                  <a:pt x="920756" y="60191"/>
                </a:lnTo>
                <a:lnTo>
                  <a:pt x="878494" y="42321"/>
                </a:lnTo>
                <a:lnTo>
                  <a:pt x="834766" y="27419"/>
                </a:lnTo>
                <a:lnTo>
                  <a:pt x="789697" y="15611"/>
                </a:lnTo>
                <a:lnTo>
                  <a:pt x="743413" y="7021"/>
                </a:lnTo>
                <a:lnTo>
                  <a:pt x="696039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9550" y="2198116"/>
            <a:ext cx="5524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solidFill>
                  <a:srgbClr val="003399"/>
                </a:solidFill>
                <a:latin typeface="Arial"/>
                <a:cs typeface="Arial"/>
              </a:rPr>
              <a:t>W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89660" y="203453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59" y="3990"/>
                </a:lnTo>
                <a:lnTo>
                  <a:pt x="208458" y="15544"/>
                </a:lnTo>
                <a:lnTo>
                  <a:pt x="164725" y="34032"/>
                </a:lnTo>
                <a:lnTo>
                  <a:pt x="124788" y="58826"/>
                </a:lnTo>
                <a:lnTo>
                  <a:pt x="89273" y="89296"/>
                </a:lnTo>
                <a:lnTo>
                  <a:pt x="58808" y="124815"/>
                </a:lnTo>
                <a:lnTo>
                  <a:pt x="34020" y="164753"/>
                </a:lnTo>
                <a:lnTo>
                  <a:pt x="15538" y="208483"/>
                </a:lnTo>
                <a:lnTo>
                  <a:pt x="3989" y="255374"/>
                </a:lnTo>
                <a:lnTo>
                  <a:pt x="0" y="304800"/>
                </a:lnTo>
                <a:lnTo>
                  <a:pt x="3989" y="354225"/>
                </a:lnTo>
                <a:lnTo>
                  <a:pt x="15538" y="401116"/>
                </a:lnTo>
                <a:lnTo>
                  <a:pt x="34020" y="444846"/>
                </a:lnTo>
                <a:lnTo>
                  <a:pt x="58808" y="484784"/>
                </a:lnTo>
                <a:lnTo>
                  <a:pt x="89273" y="520303"/>
                </a:lnTo>
                <a:lnTo>
                  <a:pt x="124788" y="550773"/>
                </a:lnTo>
                <a:lnTo>
                  <a:pt x="164725" y="575567"/>
                </a:lnTo>
                <a:lnTo>
                  <a:pt x="208458" y="594055"/>
                </a:lnTo>
                <a:lnTo>
                  <a:pt x="255359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8382" y="2122678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E6DC7"/>
                </a:solidFill>
                <a:latin typeface="Arial Black"/>
                <a:cs typeface="Arial Black"/>
              </a:rPr>
              <a:t>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9550" y="2801620"/>
            <a:ext cx="26136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Getting</a:t>
            </a:r>
            <a:r>
              <a:rPr sz="2400" spc="-110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15" dirty="0">
                <a:solidFill>
                  <a:srgbClr val="003399"/>
                </a:solidFill>
                <a:latin typeface="Arial Black"/>
                <a:cs typeface="Arial Black"/>
              </a:rPr>
              <a:t>Started  </a:t>
            </a: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with</a:t>
            </a:r>
            <a:r>
              <a:rPr sz="2400" spc="-25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-10" dirty="0">
                <a:solidFill>
                  <a:srgbClr val="003399"/>
                </a:solidFill>
                <a:latin typeface="Arial Black"/>
                <a:cs typeface="Arial Black"/>
              </a:rPr>
              <a:t>Eclipse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96845" y="326897"/>
            <a:ext cx="6947534" cy="1018540"/>
          </a:xfrm>
          <a:custGeom>
            <a:avLst/>
            <a:gdLst/>
            <a:ahLst/>
            <a:cxnLst/>
            <a:rect l="l" t="t" r="r" b="b"/>
            <a:pathLst>
              <a:path w="6947534" h="1018540">
                <a:moveTo>
                  <a:pt x="0" y="1018031"/>
                </a:moveTo>
                <a:lnTo>
                  <a:pt x="6947154" y="1018031"/>
                </a:lnTo>
                <a:lnTo>
                  <a:pt x="6947154" y="0"/>
                </a:lnTo>
                <a:lnTo>
                  <a:pt x="0" y="0"/>
                </a:lnTo>
                <a:lnTo>
                  <a:pt x="0" y="1018031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76094" y="350266"/>
            <a:ext cx="5908675" cy="879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Writing, </a:t>
            </a:r>
            <a:r>
              <a:rPr dirty="0"/>
              <a:t>compiling and executing</a:t>
            </a:r>
            <a:r>
              <a:rPr spc="-55" dirty="0"/>
              <a:t> </a:t>
            </a:r>
            <a:r>
              <a:rPr dirty="0"/>
              <a:t>a  Program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477514" y="1566417"/>
            <a:ext cx="553847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There are two methods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for compiling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and running a  Java Program</a:t>
            </a:r>
            <a:r>
              <a:rPr lang="en-US" sz="1800" spc="-5" dirty="0">
                <a:solidFill>
                  <a:srgbClr val="003399"/>
                </a:solidFill>
                <a:latin typeface="Arial"/>
                <a:cs typeface="Arial"/>
              </a:rPr>
              <a:t>. Remember (loosely </a:t>
            </a:r>
            <a:r>
              <a:rPr lang="en-US" sz="1800" b="1" spc="-5" dirty="0">
                <a:solidFill>
                  <a:srgbClr val="003399"/>
                </a:solidFill>
                <a:latin typeface="Arial"/>
                <a:cs typeface="Arial"/>
              </a:rPr>
              <a:t>source code </a:t>
            </a:r>
            <a:r>
              <a:rPr lang="en-US" spc="-5" dirty="0">
                <a:solidFill>
                  <a:srgbClr val="003399"/>
                </a:solidFill>
                <a:latin typeface="Arial"/>
                <a:cs typeface="Arial"/>
              </a:rPr>
              <a:t>is what you write, source code is </a:t>
            </a:r>
            <a:r>
              <a:rPr lang="en-US" b="1" spc="-5" dirty="0">
                <a:solidFill>
                  <a:srgbClr val="003399"/>
                </a:solidFill>
                <a:latin typeface="Arial"/>
                <a:cs typeface="Arial"/>
              </a:rPr>
              <a:t>compiled</a:t>
            </a:r>
            <a:r>
              <a:rPr lang="en-US" spc="-5" dirty="0">
                <a:solidFill>
                  <a:srgbClr val="003399"/>
                </a:solidFill>
                <a:latin typeface="Arial"/>
                <a:cs typeface="Arial"/>
              </a:rPr>
              <a:t>, your machine executes compiled code)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45194" y="3310137"/>
            <a:ext cx="5346700" cy="16910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ts val="2350"/>
              </a:lnSpc>
              <a:buClr>
                <a:srgbClr val="99CC00"/>
              </a:buClr>
              <a:buSzPct val="150000"/>
              <a:buAutoNum type="arabicPeriod"/>
              <a:tabLst>
                <a:tab pos="355600" algn="l"/>
              </a:tabLst>
            </a:pP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Using a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text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editor such as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Atom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or Notepad,</a:t>
            </a:r>
            <a:r>
              <a:rPr sz="1800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and</a:t>
            </a:r>
            <a:endParaRPr sz="1800" dirty="0">
              <a:latin typeface="Arial"/>
              <a:cs typeface="Arial"/>
            </a:endParaRPr>
          </a:p>
          <a:p>
            <a:pPr marL="355600">
              <a:lnSpc>
                <a:spcPts val="2070"/>
              </a:lnSpc>
            </a:pP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your </a:t>
            </a:r>
            <a:r>
              <a:rPr sz="1800" spc="-30" dirty="0">
                <a:solidFill>
                  <a:srgbClr val="003399"/>
                </a:solidFill>
                <a:latin typeface="Arial"/>
                <a:cs typeface="Arial"/>
              </a:rPr>
              <a:t>Terminal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(Mac) /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Powershell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(Windows)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345"/>
              </a:spcBef>
              <a:buClr>
                <a:srgbClr val="99CC00"/>
              </a:buClr>
              <a:buSzPct val="150000"/>
              <a:buChar char="•"/>
              <a:tabLst>
                <a:tab pos="755015" algn="l"/>
                <a:tab pos="755650" algn="l"/>
              </a:tabLst>
            </a:pP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This is the approach the textbook</a:t>
            </a:r>
            <a:r>
              <a:rPr sz="1400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3399"/>
                </a:solidFill>
                <a:latin typeface="Arial"/>
                <a:cs typeface="Arial"/>
              </a:rPr>
              <a:t>takes</a:t>
            </a:r>
            <a:endParaRPr sz="1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535"/>
              </a:spcBef>
              <a:buClr>
                <a:srgbClr val="99CC00"/>
              </a:buClr>
              <a:buSzPct val="150000"/>
              <a:buAutoNum type="arabicPeriod" startAt="2"/>
              <a:tabLst>
                <a:tab pos="355600" algn="l"/>
              </a:tabLst>
            </a:pP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Using a dedicated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platform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such as</a:t>
            </a:r>
            <a:r>
              <a:rPr sz="1800" spc="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Eclipse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170"/>
              </a:spcBef>
              <a:buClr>
                <a:srgbClr val="99CC00"/>
              </a:buClr>
              <a:buSzPct val="150000"/>
              <a:buChar char="•"/>
              <a:tabLst>
                <a:tab pos="755015" algn="l"/>
                <a:tab pos="755650" algn="l"/>
              </a:tabLst>
            </a:pP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That is the approach we will use in this</a:t>
            </a:r>
            <a:r>
              <a:rPr sz="1400" spc="-4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class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02394" y="4999999"/>
            <a:ext cx="4836795" cy="9220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rgbClr val="99CC00"/>
              </a:buClr>
              <a:buSzPct val="150000"/>
              <a:buChar char="•"/>
              <a:tabLst>
                <a:tab pos="297815" algn="l"/>
                <a:tab pos="298450" algn="l"/>
              </a:tabLst>
            </a:pPr>
            <a:r>
              <a:rPr sz="1400" dirty="0">
                <a:solidFill>
                  <a:srgbClr val="003399"/>
                </a:solidFill>
                <a:latin typeface="Arial"/>
                <a:cs typeface="Arial"/>
              </a:rPr>
              <a:t>This </a:t>
            </a: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is a </a:t>
            </a:r>
            <a:r>
              <a:rPr sz="1400" dirty="0">
                <a:solidFill>
                  <a:srgbClr val="003399"/>
                </a:solidFill>
                <a:latin typeface="Arial"/>
                <a:cs typeface="Arial"/>
              </a:rPr>
              <a:t>IDE </a:t>
            </a: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which </a:t>
            </a:r>
            <a:r>
              <a:rPr sz="1400" dirty="0">
                <a:solidFill>
                  <a:srgbClr val="003399"/>
                </a:solidFill>
                <a:latin typeface="Arial"/>
                <a:cs typeface="Arial"/>
              </a:rPr>
              <a:t>stands for </a:t>
            </a: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an </a:t>
            </a:r>
            <a:r>
              <a:rPr sz="1400" b="1" spc="-5" dirty="0">
                <a:solidFill>
                  <a:srgbClr val="003399"/>
                </a:solidFill>
                <a:latin typeface="Arial"/>
                <a:cs typeface="Arial"/>
              </a:rPr>
              <a:t>I</a:t>
            </a: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ntegrated</a:t>
            </a:r>
            <a:r>
              <a:rPr sz="1400" spc="-4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003399"/>
                </a:solidFill>
                <a:latin typeface="Arial"/>
                <a:cs typeface="Arial"/>
              </a:rPr>
              <a:t>D</a:t>
            </a: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evelopment</a:t>
            </a:r>
            <a:endParaRPr sz="1400">
              <a:latin typeface="Arial"/>
              <a:cs typeface="Arial"/>
            </a:endParaRPr>
          </a:p>
          <a:p>
            <a:pPr marL="298450">
              <a:lnSpc>
                <a:spcPct val="100000"/>
              </a:lnSpc>
            </a:pPr>
            <a:r>
              <a:rPr sz="1400" b="1" spc="-5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nvironment</a:t>
            </a:r>
            <a:endParaRPr sz="1400">
              <a:latin typeface="Arial"/>
              <a:cs typeface="Arial"/>
            </a:endParaRPr>
          </a:p>
          <a:p>
            <a:pPr marL="298450" marR="484505" indent="-285750">
              <a:lnSpc>
                <a:spcPct val="100000"/>
              </a:lnSpc>
              <a:spcBef>
                <a:spcPts val="335"/>
              </a:spcBef>
              <a:buClr>
                <a:srgbClr val="99CC00"/>
              </a:buClr>
              <a:buSzPct val="150000"/>
              <a:buChar char="•"/>
              <a:tabLst>
                <a:tab pos="297815" algn="l"/>
                <a:tab pos="298450" algn="l"/>
              </a:tabLst>
            </a:pPr>
            <a:r>
              <a:rPr sz="1400" spc="-10" dirty="0">
                <a:solidFill>
                  <a:srgbClr val="003399"/>
                </a:solidFill>
                <a:latin typeface="Arial"/>
                <a:cs typeface="Arial"/>
              </a:rPr>
              <a:t>IDE’s </a:t>
            </a: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provide tools for coding, building, running and  debugging</a:t>
            </a:r>
            <a:r>
              <a:rPr sz="1400" spc="-3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applications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8783608A-4AC4-DE43-9532-404DEDD2324B}"/>
              </a:ext>
            </a:extLst>
          </p:cNvPr>
          <p:cNvSpPr txBox="1"/>
          <p:nvPr/>
        </p:nvSpPr>
        <p:spPr>
          <a:xfrm>
            <a:off x="6400800" y="6589522"/>
            <a:ext cx="294665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spcBef>
                <a:spcPts val="450"/>
              </a:spcBef>
              <a:buClr>
                <a:srgbClr val="99CC00"/>
              </a:buClr>
              <a:buSzPct val="150000"/>
              <a:tabLst>
                <a:tab pos="1155700" algn="l"/>
              </a:tabLst>
            </a:pPr>
            <a:r>
              <a:rPr lang="en-US" sz="1000" spc="-5" dirty="0">
                <a:solidFill>
                  <a:srgbClr val="003399"/>
                </a:solidFill>
                <a:latin typeface="Arial"/>
                <a:cs typeface="Arial"/>
              </a:rPr>
              <a:t>https://mikejohnson51.github.io/geog178</a:t>
            </a:r>
            <a:endParaRPr lang="en-US"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697" y="188976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39" y="1293623"/>
                </a:lnTo>
                <a:lnTo>
                  <a:pt x="743413" y="1288378"/>
                </a:lnTo>
                <a:lnTo>
                  <a:pt x="789697" y="1279788"/>
                </a:lnTo>
                <a:lnTo>
                  <a:pt x="834766" y="1267980"/>
                </a:lnTo>
                <a:lnTo>
                  <a:pt x="878494" y="1253078"/>
                </a:lnTo>
                <a:lnTo>
                  <a:pt x="920756" y="1235208"/>
                </a:lnTo>
                <a:lnTo>
                  <a:pt x="961427" y="1214494"/>
                </a:lnTo>
                <a:lnTo>
                  <a:pt x="1000382" y="1191062"/>
                </a:lnTo>
                <a:lnTo>
                  <a:pt x="1037495" y="1165037"/>
                </a:lnTo>
                <a:lnTo>
                  <a:pt x="1072641" y="1136545"/>
                </a:lnTo>
                <a:lnTo>
                  <a:pt x="1105695" y="1105709"/>
                </a:lnTo>
                <a:lnTo>
                  <a:pt x="1136532" y="1072656"/>
                </a:lnTo>
                <a:lnTo>
                  <a:pt x="1165026" y="1037511"/>
                </a:lnTo>
                <a:lnTo>
                  <a:pt x="1191053" y="1000398"/>
                </a:lnTo>
                <a:lnTo>
                  <a:pt x="1214486" y="961444"/>
                </a:lnTo>
                <a:lnTo>
                  <a:pt x="1235202" y="920773"/>
                </a:lnTo>
                <a:lnTo>
                  <a:pt x="1253074" y="878510"/>
                </a:lnTo>
                <a:lnTo>
                  <a:pt x="1267977" y="834780"/>
                </a:lnTo>
                <a:lnTo>
                  <a:pt x="1279787" y="789709"/>
                </a:lnTo>
                <a:lnTo>
                  <a:pt x="1288377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7" y="551977"/>
                </a:lnTo>
                <a:lnTo>
                  <a:pt x="1279787" y="505690"/>
                </a:lnTo>
                <a:lnTo>
                  <a:pt x="1267977" y="460619"/>
                </a:lnTo>
                <a:lnTo>
                  <a:pt x="1253074" y="416889"/>
                </a:lnTo>
                <a:lnTo>
                  <a:pt x="1235202" y="374626"/>
                </a:lnTo>
                <a:lnTo>
                  <a:pt x="1214486" y="333955"/>
                </a:lnTo>
                <a:lnTo>
                  <a:pt x="1191053" y="295001"/>
                </a:lnTo>
                <a:lnTo>
                  <a:pt x="1165026" y="257888"/>
                </a:lnTo>
                <a:lnTo>
                  <a:pt x="1136532" y="222743"/>
                </a:lnTo>
                <a:lnTo>
                  <a:pt x="1105695" y="189690"/>
                </a:lnTo>
                <a:lnTo>
                  <a:pt x="1072641" y="158854"/>
                </a:lnTo>
                <a:lnTo>
                  <a:pt x="1037495" y="130362"/>
                </a:lnTo>
                <a:lnTo>
                  <a:pt x="1000382" y="104337"/>
                </a:lnTo>
                <a:lnTo>
                  <a:pt x="961427" y="80905"/>
                </a:lnTo>
                <a:lnTo>
                  <a:pt x="920756" y="60191"/>
                </a:lnTo>
                <a:lnTo>
                  <a:pt x="878494" y="42321"/>
                </a:lnTo>
                <a:lnTo>
                  <a:pt x="834766" y="27419"/>
                </a:lnTo>
                <a:lnTo>
                  <a:pt x="789697" y="15611"/>
                </a:lnTo>
                <a:lnTo>
                  <a:pt x="743413" y="7021"/>
                </a:lnTo>
                <a:lnTo>
                  <a:pt x="696039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9550" y="2198116"/>
            <a:ext cx="5524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solidFill>
                  <a:srgbClr val="003399"/>
                </a:solidFill>
                <a:latin typeface="Arial"/>
                <a:cs typeface="Arial"/>
              </a:rPr>
              <a:t>W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89660" y="203453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59" y="3990"/>
                </a:lnTo>
                <a:lnTo>
                  <a:pt x="208458" y="15544"/>
                </a:lnTo>
                <a:lnTo>
                  <a:pt x="164725" y="34032"/>
                </a:lnTo>
                <a:lnTo>
                  <a:pt x="124788" y="58826"/>
                </a:lnTo>
                <a:lnTo>
                  <a:pt x="89273" y="89296"/>
                </a:lnTo>
                <a:lnTo>
                  <a:pt x="58808" y="124815"/>
                </a:lnTo>
                <a:lnTo>
                  <a:pt x="34020" y="164753"/>
                </a:lnTo>
                <a:lnTo>
                  <a:pt x="15538" y="208483"/>
                </a:lnTo>
                <a:lnTo>
                  <a:pt x="3989" y="255374"/>
                </a:lnTo>
                <a:lnTo>
                  <a:pt x="0" y="304800"/>
                </a:lnTo>
                <a:lnTo>
                  <a:pt x="3989" y="354225"/>
                </a:lnTo>
                <a:lnTo>
                  <a:pt x="15538" y="401116"/>
                </a:lnTo>
                <a:lnTo>
                  <a:pt x="34020" y="444846"/>
                </a:lnTo>
                <a:lnTo>
                  <a:pt x="58808" y="484784"/>
                </a:lnTo>
                <a:lnTo>
                  <a:pt x="89273" y="520303"/>
                </a:lnTo>
                <a:lnTo>
                  <a:pt x="124788" y="550773"/>
                </a:lnTo>
                <a:lnTo>
                  <a:pt x="164725" y="575567"/>
                </a:lnTo>
                <a:lnTo>
                  <a:pt x="208458" y="594055"/>
                </a:lnTo>
                <a:lnTo>
                  <a:pt x="255359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8382" y="2122678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E6DC7"/>
                </a:solidFill>
                <a:latin typeface="Arial Black"/>
                <a:cs typeface="Arial Black"/>
              </a:rPr>
              <a:t>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9550" y="2801620"/>
            <a:ext cx="26136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Getting</a:t>
            </a:r>
            <a:r>
              <a:rPr sz="2400" spc="-110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15" dirty="0">
                <a:solidFill>
                  <a:srgbClr val="003399"/>
                </a:solidFill>
                <a:latin typeface="Arial Black"/>
                <a:cs typeface="Arial Black"/>
              </a:rPr>
              <a:t>Started  </a:t>
            </a: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with</a:t>
            </a:r>
            <a:r>
              <a:rPr sz="2400" spc="-25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-10" dirty="0">
                <a:solidFill>
                  <a:srgbClr val="003399"/>
                </a:solidFill>
                <a:latin typeface="Arial Black"/>
                <a:cs typeface="Arial Black"/>
              </a:rPr>
              <a:t>Eclipse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96845" y="326897"/>
            <a:ext cx="6947534" cy="1018540"/>
          </a:xfrm>
          <a:custGeom>
            <a:avLst/>
            <a:gdLst/>
            <a:ahLst/>
            <a:cxnLst/>
            <a:rect l="l" t="t" r="r" b="b"/>
            <a:pathLst>
              <a:path w="6947534" h="1018540">
                <a:moveTo>
                  <a:pt x="0" y="1018031"/>
                </a:moveTo>
                <a:lnTo>
                  <a:pt x="6947154" y="1018031"/>
                </a:lnTo>
                <a:lnTo>
                  <a:pt x="6947154" y="0"/>
                </a:lnTo>
                <a:lnTo>
                  <a:pt x="0" y="0"/>
                </a:lnTo>
                <a:lnTo>
                  <a:pt x="0" y="1018031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76094" y="350266"/>
            <a:ext cx="405320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Setting up a</a:t>
            </a:r>
            <a:r>
              <a:rPr spc="-45" dirty="0"/>
              <a:t> </a:t>
            </a:r>
            <a:r>
              <a:rPr spc="-10" dirty="0"/>
              <a:t>Workspace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477514" y="2427986"/>
            <a:ext cx="536168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On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your </a:t>
            </a:r>
            <a:r>
              <a:rPr lang="en-US" sz="1800" b="1" spc="-5" dirty="0">
                <a:solidFill>
                  <a:srgbClr val="003399"/>
                </a:solidFill>
                <a:latin typeface="Arial"/>
                <a:cs typeface="Arial"/>
              </a:rPr>
              <a:t>computer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create a new folder</a:t>
            </a:r>
            <a:r>
              <a:rPr sz="1800" spc="3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called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90259" y="3086354"/>
            <a:ext cx="1219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92D050"/>
                </a:solidFill>
                <a:latin typeface="Arial"/>
                <a:cs typeface="Arial"/>
              </a:rPr>
              <a:t>GE</a:t>
            </a:r>
            <a:r>
              <a:rPr sz="1800" b="1" spc="-10" dirty="0">
                <a:solidFill>
                  <a:srgbClr val="92D050"/>
                </a:solidFill>
                <a:latin typeface="Arial"/>
                <a:cs typeface="Arial"/>
              </a:rPr>
              <a:t>O</a:t>
            </a:r>
            <a:r>
              <a:rPr sz="1800" b="1" spc="-5" dirty="0">
                <a:solidFill>
                  <a:srgbClr val="92D050"/>
                </a:solidFill>
                <a:latin typeface="Arial"/>
                <a:cs typeface="Arial"/>
              </a:rPr>
              <a:t>G178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C63D2196-35BF-8541-A912-2F413BD70378}"/>
              </a:ext>
            </a:extLst>
          </p:cNvPr>
          <p:cNvSpPr txBox="1"/>
          <p:nvPr/>
        </p:nvSpPr>
        <p:spPr>
          <a:xfrm>
            <a:off x="6400800" y="6589522"/>
            <a:ext cx="294665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spcBef>
                <a:spcPts val="450"/>
              </a:spcBef>
              <a:buClr>
                <a:srgbClr val="99CC00"/>
              </a:buClr>
              <a:buSzPct val="150000"/>
              <a:tabLst>
                <a:tab pos="1155700" algn="l"/>
              </a:tabLst>
            </a:pPr>
            <a:r>
              <a:rPr lang="en-US" sz="1000" spc="-5" dirty="0">
                <a:solidFill>
                  <a:srgbClr val="003399"/>
                </a:solidFill>
                <a:latin typeface="Arial"/>
                <a:cs typeface="Arial"/>
              </a:rPr>
              <a:t>https://mikejohnson51.github.io/geog178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ABD49-D691-6B40-9D7A-741CD4CDD178}"/>
              </a:ext>
            </a:extLst>
          </p:cNvPr>
          <p:cNvSpPr txBox="1"/>
          <p:nvPr/>
        </p:nvSpPr>
        <p:spPr>
          <a:xfrm>
            <a:off x="3352800" y="1571665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Suggestions: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AA1E64-28BA-4947-8CC7-2AFBCD84577B}"/>
              </a:ext>
            </a:extLst>
          </p:cNvPr>
          <p:cNvSpPr txBox="1"/>
          <p:nvPr/>
        </p:nvSpPr>
        <p:spPr>
          <a:xfrm>
            <a:off x="3764913" y="3618989"/>
            <a:ext cx="494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Think of this folder as a default working directory…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0697" y="188976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39" y="1293623"/>
                </a:lnTo>
                <a:lnTo>
                  <a:pt x="743413" y="1288378"/>
                </a:lnTo>
                <a:lnTo>
                  <a:pt x="789697" y="1279788"/>
                </a:lnTo>
                <a:lnTo>
                  <a:pt x="834766" y="1267980"/>
                </a:lnTo>
                <a:lnTo>
                  <a:pt x="878494" y="1253078"/>
                </a:lnTo>
                <a:lnTo>
                  <a:pt x="920756" y="1235208"/>
                </a:lnTo>
                <a:lnTo>
                  <a:pt x="961427" y="1214494"/>
                </a:lnTo>
                <a:lnTo>
                  <a:pt x="1000382" y="1191062"/>
                </a:lnTo>
                <a:lnTo>
                  <a:pt x="1037495" y="1165037"/>
                </a:lnTo>
                <a:lnTo>
                  <a:pt x="1072641" y="1136545"/>
                </a:lnTo>
                <a:lnTo>
                  <a:pt x="1105695" y="1105709"/>
                </a:lnTo>
                <a:lnTo>
                  <a:pt x="1136532" y="1072656"/>
                </a:lnTo>
                <a:lnTo>
                  <a:pt x="1165026" y="1037511"/>
                </a:lnTo>
                <a:lnTo>
                  <a:pt x="1191053" y="1000398"/>
                </a:lnTo>
                <a:lnTo>
                  <a:pt x="1214486" y="961444"/>
                </a:lnTo>
                <a:lnTo>
                  <a:pt x="1235202" y="920773"/>
                </a:lnTo>
                <a:lnTo>
                  <a:pt x="1253074" y="878510"/>
                </a:lnTo>
                <a:lnTo>
                  <a:pt x="1267977" y="834780"/>
                </a:lnTo>
                <a:lnTo>
                  <a:pt x="1279787" y="789709"/>
                </a:lnTo>
                <a:lnTo>
                  <a:pt x="1288377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7" y="551977"/>
                </a:lnTo>
                <a:lnTo>
                  <a:pt x="1279787" y="505690"/>
                </a:lnTo>
                <a:lnTo>
                  <a:pt x="1267977" y="460619"/>
                </a:lnTo>
                <a:lnTo>
                  <a:pt x="1253074" y="416889"/>
                </a:lnTo>
                <a:lnTo>
                  <a:pt x="1235202" y="374626"/>
                </a:lnTo>
                <a:lnTo>
                  <a:pt x="1214486" y="333955"/>
                </a:lnTo>
                <a:lnTo>
                  <a:pt x="1191053" y="295001"/>
                </a:lnTo>
                <a:lnTo>
                  <a:pt x="1165026" y="257888"/>
                </a:lnTo>
                <a:lnTo>
                  <a:pt x="1136532" y="222743"/>
                </a:lnTo>
                <a:lnTo>
                  <a:pt x="1105695" y="189690"/>
                </a:lnTo>
                <a:lnTo>
                  <a:pt x="1072641" y="158854"/>
                </a:lnTo>
                <a:lnTo>
                  <a:pt x="1037495" y="130362"/>
                </a:lnTo>
                <a:lnTo>
                  <a:pt x="1000382" y="104337"/>
                </a:lnTo>
                <a:lnTo>
                  <a:pt x="961427" y="80905"/>
                </a:lnTo>
                <a:lnTo>
                  <a:pt x="920756" y="60191"/>
                </a:lnTo>
                <a:lnTo>
                  <a:pt x="878494" y="42321"/>
                </a:lnTo>
                <a:lnTo>
                  <a:pt x="834766" y="27419"/>
                </a:lnTo>
                <a:lnTo>
                  <a:pt x="789697" y="15611"/>
                </a:lnTo>
                <a:lnTo>
                  <a:pt x="743413" y="7021"/>
                </a:lnTo>
                <a:lnTo>
                  <a:pt x="696039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9550" y="2198116"/>
            <a:ext cx="5524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solidFill>
                  <a:srgbClr val="003399"/>
                </a:solidFill>
                <a:latin typeface="Arial"/>
                <a:cs typeface="Arial"/>
              </a:rPr>
              <a:t>W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89660" y="203453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59" y="3990"/>
                </a:lnTo>
                <a:lnTo>
                  <a:pt x="208458" y="15544"/>
                </a:lnTo>
                <a:lnTo>
                  <a:pt x="164725" y="34032"/>
                </a:lnTo>
                <a:lnTo>
                  <a:pt x="124788" y="58826"/>
                </a:lnTo>
                <a:lnTo>
                  <a:pt x="89273" y="89296"/>
                </a:lnTo>
                <a:lnTo>
                  <a:pt x="58808" y="124815"/>
                </a:lnTo>
                <a:lnTo>
                  <a:pt x="34020" y="164753"/>
                </a:lnTo>
                <a:lnTo>
                  <a:pt x="15538" y="208483"/>
                </a:lnTo>
                <a:lnTo>
                  <a:pt x="3989" y="255374"/>
                </a:lnTo>
                <a:lnTo>
                  <a:pt x="0" y="304800"/>
                </a:lnTo>
                <a:lnTo>
                  <a:pt x="3989" y="354225"/>
                </a:lnTo>
                <a:lnTo>
                  <a:pt x="15538" y="401116"/>
                </a:lnTo>
                <a:lnTo>
                  <a:pt x="34020" y="444846"/>
                </a:lnTo>
                <a:lnTo>
                  <a:pt x="58808" y="484784"/>
                </a:lnTo>
                <a:lnTo>
                  <a:pt x="89273" y="520303"/>
                </a:lnTo>
                <a:lnTo>
                  <a:pt x="124788" y="550773"/>
                </a:lnTo>
                <a:lnTo>
                  <a:pt x="164725" y="575567"/>
                </a:lnTo>
                <a:lnTo>
                  <a:pt x="208458" y="594055"/>
                </a:lnTo>
                <a:lnTo>
                  <a:pt x="255359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78382" y="2122678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E6DC7"/>
                </a:solidFill>
                <a:latin typeface="Arial Black"/>
                <a:cs typeface="Arial Black"/>
              </a:rPr>
              <a:t>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96845" y="326897"/>
            <a:ext cx="6947534" cy="1018540"/>
          </a:xfrm>
          <a:custGeom>
            <a:avLst/>
            <a:gdLst/>
            <a:ahLst/>
            <a:cxnLst/>
            <a:rect l="l" t="t" r="r" b="b"/>
            <a:pathLst>
              <a:path w="6947534" h="1018540">
                <a:moveTo>
                  <a:pt x="0" y="1018031"/>
                </a:moveTo>
                <a:lnTo>
                  <a:pt x="6947154" y="1018031"/>
                </a:lnTo>
                <a:lnTo>
                  <a:pt x="6947154" y="0"/>
                </a:lnTo>
                <a:lnTo>
                  <a:pt x="0" y="0"/>
                </a:lnTo>
                <a:lnTo>
                  <a:pt x="0" y="1018031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76094" y="350266"/>
            <a:ext cx="392112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Starting a New</a:t>
            </a:r>
            <a:r>
              <a:rPr spc="-80" dirty="0"/>
              <a:t> </a:t>
            </a:r>
            <a:r>
              <a:rPr dirty="0"/>
              <a:t>Project: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477514" y="1509521"/>
            <a:ext cx="5473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9CC00"/>
              </a:buClr>
              <a:buSzPct val="125000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When you launch Eclipse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it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will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ask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you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define</a:t>
            </a:r>
            <a:r>
              <a:rPr sz="1800" spc="4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800" b="1" dirty="0">
                <a:solidFill>
                  <a:srgbClr val="003399"/>
                </a:solidFill>
                <a:latin typeface="Arial"/>
                <a:cs typeface="Arial"/>
              </a:rPr>
              <a:t>workspace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77514" y="2259329"/>
            <a:ext cx="49320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A </a:t>
            </a:r>
            <a:r>
              <a:rPr sz="1800" b="1" dirty="0">
                <a:solidFill>
                  <a:srgbClr val="003399"/>
                </a:solidFill>
                <a:latin typeface="Arial"/>
                <a:cs typeface="Arial"/>
              </a:rPr>
              <a:t>workspace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is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where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your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source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code</a:t>
            </a:r>
            <a:r>
              <a:rPr sz="1800" spc="-14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and 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output will be</a:t>
            </a:r>
            <a:r>
              <a:rPr sz="1800" spc="-1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stored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7514" y="3009391"/>
            <a:ext cx="46450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Direct your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workspace to </a:t>
            </a:r>
            <a:r>
              <a:rPr lang="en-US" sz="1800" spc="-10" dirty="0">
                <a:solidFill>
                  <a:srgbClr val="003399"/>
                </a:solidFill>
                <a:latin typeface="Arial"/>
                <a:cs typeface="Arial"/>
              </a:rPr>
              <a:t>GEOG178</a:t>
            </a:r>
            <a:r>
              <a:rPr sz="1800" spc="-1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using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the  ‘</a:t>
            </a:r>
            <a:r>
              <a:rPr sz="1800" i="1" dirty="0">
                <a:solidFill>
                  <a:srgbClr val="003399"/>
                </a:solidFill>
                <a:latin typeface="Arial"/>
                <a:cs typeface="Arial"/>
              </a:rPr>
              <a:t>Browse…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’</a:t>
            </a:r>
            <a:r>
              <a:rPr sz="1800" spc="-8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button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77514" y="6246621"/>
            <a:ext cx="3201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Hit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‘</a:t>
            </a:r>
            <a:r>
              <a:rPr sz="1800" i="1" dirty="0">
                <a:solidFill>
                  <a:srgbClr val="003399"/>
                </a:solidFill>
                <a:latin typeface="Arial"/>
                <a:cs typeface="Arial"/>
              </a:rPr>
              <a:t>OK’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when you are</a:t>
            </a:r>
            <a:r>
              <a:rPr sz="1800" spc="-13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done.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9550" y="2801620"/>
            <a:ext cx="26136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Getting</a:t>
            </a:r>
            <a:r>
              <a:rPr sz="2400" spc="-110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15" dirty="0">
                <a:solidFill>
                  <a:srgbClr val="003399"/>
                </a:solidFill>
                <a:latin typeface="Arial Black"/>
                <a:cs typeface="Arial Black"/>
              </a:rPr>
              <a:t>Started  </a:t>
            </a: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with</a:t>
            </a:r>
            <a:r>
              <a:rPr sz="2400" spc="-25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-10" dirty="0">
                <a:solidFill>
                  <a:srgbClr val="003399"/>
                </a:solidFill>
                <a:latin typeface="Arial Black"/>
                <a:cs typeface="Arial Black"/>
              </a:rPr>
              <a:t>Eclipse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BDE61D91-330C-E144-A6E7-A40BEF683A0F}"/>
              </a:ext>
            </a:extLst>
          </p:cNvPr>
          <p:cNvSpPr txBox="1"/>
          <p:nvPr/>
        </p:nvSpPr>
        <p:spPr>
          <a:xfrm>
            <a:off x="6400800" y="6589522"/>
            <a:ext cx="294665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spcBef>
                <a:spcPts val="450"/>
              </a:spcBef>
              <a:buClr>
                <a:srgbClr val="99CC00"/>
              </a:buClr>
              <a:buSzPct val="150000"/>
              <a:tabLst>
                <a:tab pos="1155700" algn="l"/>
              </a:tabLst>
            </a:pPr>
            <a:r>
              <a:rPr lang="en-US" sz="1000" spc="-5" dirty="0">
                <a:solidFill>
                  <a:srgbClr val="003399"/>
                </a:solidFill>
                <a:latin typeface="Arial"/>
                <a:cs typeface="Arial"/>
              </a:rPr>
              <a:t>https://mikejohnson51.github.io/geog178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70687D-A6CB-8F4A-BFB0-7C3157D22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50" y="3809112"/>
            <a:ext cx="5067300" cy="20908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697" y="188976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39" y="1293623"/>
                </a:lnTo>
                <a:lnTo>
                  <a:pt x="743413" y="1288378"/>
                </a:lnTo>
                <a:lnTo>
                  <a:pt x="789697" y="1279788"/>
                </a:lnTo>
                <a:lnTo>
                  <a:pt x="834766" y="1267980"/>
                </a:lnTo>
                <a:lnTo>
                  <a:pt x="878494" y="1253078"/>
                </a:lnTo>
                <a:lnTo>
                  <a:pt x="920756" y="1235208"/>
                </a:lnTo>
                <a:lnTo>
                  <a:pt x="961427" y="1214494"/>
                </a:lnTo>
                <a:lnTo>
                  <a:pt x="1000382" y="1191062"/>
                </a:lnTo>
                <a:lnTo>
                  <a:pt x="1037495" y="1165037"/>
                </a:lnTo>
                <a:lnTo>
                  <a:pt x="1072641" y="1136545"/>
                </a:lnTo>
                <a:lnTo>
                  <a:pt x="1105695" y="1105709"/>
                </a:lnTo>
                <a:lnTo>
                  <a:pt x="1136532" y="1072656"/>
                </a:lnTo>
                <a:lnTo>
                  <a:pt x="1165026" y="1037511"/>
                </a:lnTo>
                <a:lnTo>
                  <a:pt x="1191053" y="1000398"/>
                </a:lnTo>
                <a:lnTo>
                  <a:pt x="1214486" y="961444"/>
                </a:lnTo>
                <a:lnTo>
                  <a:pt x="1235202" y="920773"/>
                </a:lnTo>
                <a:lnTo>
                  <a:pt x="1253074" y="878510"/>
                </a:lnTo>
                <a:lnTo>
                  <a:pt x="1267977" y="834780"/>
                </a:lnTo>
                <a:lnTo>
                  <a:pt x="1279787" y="789709"/>
                </a:lnTo>
                <a:lnTo>
                  <a:pt x="1288377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7" y="551977"/>
                </a:lnTo>
                <a:lnTo>
                  <a:pt x="1279787" y="505690"/>
                </a:lnTo>
                <a:lnTo>
                  <a:pt x="1267977" y="460619"/>
                </a:lnTo>
                <a:lnTo>
                  <a:pt x="1253074" y="416889"/>
                </a:lnTo>
                <a:lnTo>
                  <a:pt x="1235202" y="374626"/>
                </a:lnTo>
                <a:lnTo>
                  <a:pt x="1214486" y="333955"/>
                </a:lnTo>
                <a:lnTo>
                  <a:pt x="1191053" y="295001"/>
                </a:lnTo>
                <a:lnTo>
                  <a:pt x="1165026" y="257888"/>
                </a:lnTo>
                <a:lnTo>
                  <a:pt x="1136532" y="222743"/>
                </a:lnTo>
                <a:lnTo>
                  <a:pt x="1105695" y="189690"/>
                </a:lnTo>
                <a:lnTo>
                  <a:pt x="1072641" y="158854"/>
                </a:lnTo>
                <a:lnTo>
                  <a:pt x="1037495" y="130362"/>
                </a:lnTo>
                <a:lnTo>
                  <a:pt x="1000382" y="104337"/>
                </a:lnTo>
                <a:lnTo>
                  <a:pt x="961427" y="80905"/>
                </a:lnTo>
                <a:lnTo>
                  <a:pt x="920756" y="60191"/>
                </a:lnTo>
                <a:lnTo>
                  <a:pt x="878494" y="42321"/>
                </a:lnTo>
                <a:lnTo>
                  <a:pt x="834766" y="27419"/>
                </a:lnTo>
                <a:lnTo>
                  <a:pt x="789697" y="15611"/>
                </a:lnTo>
                <a:lnTo>
                  <a:pt x="743413" y="7021"/>
                </a:lnTo>
                <a:lnTo>
                  <a:pt x="696039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9550" y="2198116"/>
            <a:ext cx="5524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solidFill>
                  <a:srgbClr val="003399"/>
                </a:solidFill>
                <a:latin typeface="Arial"/>
                <a:cs typeface="Arial"/>
              </a:rPr>
              <a:t>W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89660" y="203453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59" y="3990"/>
                </a:lnTo>
                <a:lnTo>
                  <a:pt x="208458" y="15544"/>
                </a:lnTo>
                <a:lnTo>
                  <a:pt x="164725" y="34032"/>
                </a:lnTo>
                <a:lnTo>
                  <a:pt x="124788" y="58826"/>
                </a:lnTo>
                <a:lnTo>
                  <a:pt x="89273" y="89296"/>
                </a:lnTo>
                <a:lnTo>
                  <a:pt x="58808" y="124815"/>
                </a:lnTo>
                <a:lnTo>
                  <a:pt x="34020" y="164753"/>
                </a:lnTo>
                <a:lnTo>
                  <a:pt x="15538" y="208483"/>
                </a:lnTo>
                <a:lnTo>
                  <a:pt x="3989" y="255374"/>
                </a:lnTo>
                <a:lnTo>
                  <a:pt x="0" y="304800"/>
                </a:lnTo>
                <a:lnTo>
                  <a:pt x="3989" y="354225"/>
                </a:lnTo>
                <a:lnTo>
                  <a:pt x="15538" y="401116"/>
                </a:lnTo>
                <a:lnTo>
                  <a:pt x="34020" y="444846"/>
                </a:lnTo>
                <a:lnTo>
                  <a:pt x="58808" y="484784"/>
                </a:lnTo>
                <a:lnTo>
                  <a:pt x="89273" y="520303"/>
                </a:lnTo>
                <a:lnTo>
                  <a:pt x="124788" y="550773"/>
                </a:lnTo>
                <a:lnTo>
                  <a:pt x="164725" y="575567"/>
                </a:lnTo>
                <a:lnTo>
                  <a:pt x="208458" y="594055"/>
                </a:lnTo>
                <a:lnTo>
                  <a:pt x="255359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8382" y="2122678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E6DC7"/>
                </a:solidFill>
                <a:latin typeface="Arial Black"/>
                <a:cs typeface="Arial Black"/>
              </a:rPr>
              <a:t>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6845" y="326897"/>
            <a:ext cx="6947534" cy="1018540"/>
          </a:xfrm>
          <a:custGeom>
            <a:avLst/>
            <a:gdLst/>
            <a:ahLst/>
            <a:cxnLst/>
            <a:rect l="l" t="t" r="r" b="b"/>
            <a:pathLst>
              <a:path w="6947534" h="1018540">
                <a:moveTo>
                  <a:pt x="0" y="1018031"/>
                </a:moveTo>
                <a:lnTo>
                  <a:pt x="6947154" y="1018031"/>
                </a:lnTo>
                <a:lnTo>
                  <a:pt x="6947154" y="0"/>
                </a:lnTo>
                <a:lnTo>
                  <a:pt x="0" y="0"/>
                </a:lnTo>
                <a:lnTo>
                  <a:pt x="0" y="1018031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6094" y="350266"/>
            <a:ext cx="300799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IDE</a:t>
            </a:r>
            <a:r>
              <a:rPr spc="-55" dirty="0"/>
              <a:t> </a:t>
            </a:r>
            <a:r>
              <a:rPr spc="-5" dirty="0"/>
              <a:t>Components: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77514" y="1509521"/>
            <a:ext cx="48006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When your workspace is loaded, you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will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be  presented with the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following</a:t>
            </a:r>
            <a:r>
              <a:rPr sz="1800" spc="-1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interface: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9550" y="2801620"/>
            <a:ext cx="26136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Getting</a:t>
            </a:r>
            <a:r>
              <a:rPr sz="2400" spc="-110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15" dirty="0">
                <a:solidFill>
                  <a:srgbClr val="003399"/>
                </a:solidFill>
                <a:latin typeface="Arial Black"/>
                <a:cs typeface="Arial Black"/>
              </a:rPr>
              <a:t>Started  </a:t>
            </a: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with</a:t>
            </a:r>
            <a:r>
              <a:rPr sz="2400" spc="-25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-10" dirty="0">
                <a:solidFill>
                  <a:srgbClr val="003399"/>
                </a:solidFill>
                <a:latin typeface="Arial Black"/>
                <a:cs typeface="Arial Black"/>
              </a:rPr>
              <a:t>Eclipse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98520" y="2438400"/>
            <a:ext cx="5745480" cy="37345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A72DCCDF-DB64-1E43-9ED0-3E86552016B7}"/>
              </a:ext>
            </a:extLst>
          </p:cNvPr>
          <p:cNvSpPr txBox="1"/>
          <p:nvPr/>
        </p:nvSpPr>
        <p:spPr>
          <a:xfrm>
            <a:off x="6400800" y="6589522"/>
            <a:ext cx="294665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spcBef>
                <a:spcPts val="450"/>
              </a:spcBef>
              <a:buClr>
                <a:srgbClr val="99CC00"/>
              </a:buClr>
              <a:buSzPct val="150000"/>
              <a:tabLst>
                <a:tab pos="1155700" algn="l"/>
              </a:tabLst>
            </a:pPr>
            <a:r>
              <a:rPr lang="en-US" sz="1000" spc="-5" dirty="0">
                <a:solidFill>
                  <a:srgbClr val="003399"/>
                </a:solidFill>
                <a:latin typeface="Arial"/>
                <a:cs typeface="Arial"/>
              </a:rPr>
              <a:t>https://mikejohnson51.github.io/geog178</a:t>
            </a:r>
            <a:endParaRPr lang="en-US"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543C96F-5094-E545-86B9-7BA9321717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396"/>
          <a:stretch/>
        </p:blipFill>
        <p:spPr>
          <a:xfrm>
            <a:off x="3735995" y="3290611"/>
            <a:ext cx="4901529" cy="3021806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250697" y="188976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39" y="1293623"/>
                </a:lnTo>
                <a:lnTo>
                  <a:pt x="743413" y="1288378"/>
                </a:lnTo>
                <a:lnTo>
                  <a:pt x="789697" y="1279788"/>
                </a:lnTo>
                <a:lnTo>
                  <a:pt x="834766" y="1267980"/>
                </a:lnTo>
                <a:lnTo>
                  <a:pt x="878494" y="1253078"/>
                </a:lnTo>
                <a:lnTo>
                  <a:pt x="920756" y="1235208"/>
                </a:lnTo>
                <a:lnTo>
                  <a:pt x="961427" y="1214494"/>
                </a:lnTo>
                <a:lnTo>
                  <a:pt x="1000382" y="1191062"/>
                </a:lnTo>
                <a:lnTo>
                  <a:pt x="1037495" y="1165037"/>
                </a:lnTo>
                <a:lnTo>
                  <a:pt x="1072641" y="1136545"/>
                </a:lnTo>
                <a:lnTo>
                  <a:pt x="1105695" y="1105709"/>
                </a:lnTo>
                <a:lnTo>
                  <a:pt x="1136532" y="1072656"/>
                </a:lnTo>
                <a:lnTo>
                  <a:pt x="1165026" y="1037511"/>
                </a:lnTo>
                <a:lnTo>
                  <a:pt x="1191053" y="1000398"/>
                </a:lnTo>
                <a:lnTo>
                  <a:pt x="1214486" y="961444"/>
                </a:lnTo>
                <a:lnTo>
                  <a:pt x="1235202" y="920773"/>
                </a:lnTo>
                <a:lnTo>
                  <a:pt x="1253074" y="878510"/>
                </a:lnTo>
                <a:lnTo>
                  <a:pt x="1267977" y="834780"/>
                </a:lnTo>
                <a:lnTo>
                  <a:pt x="1279787" y="789709"/>
                </a:lnTo>
                <a:lnTo>
                  <a:pt x="1288377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7" y="551977"/>
                </a:lnTo>
                <a:lnTo>
                  <a:pt x="1279787" y="505690"/>
                </a:lnTo>
                <a:lnTo>
                  <a:pt x="1267977" y="460619"/>
                </a:lnTo>
                <a:lnTo>
                  <a:pt x="1253074" y="416889"/>
                </a:lnTo>
                <a:lnTo>
                  <a:pt x="1235202" y="374626"/>
                </a:lnTo>
                <a:lnTo>
                  <a:pt x="1214486" y="333955"/>
                </a:lnTo>
                <a:lnTo>
                  <a:pt x="1191053" y="295001"/>
                </a:lnTo>
                <a:lnTo>
                  <a:pt x="1165026" y="257888"/>
                </a:lnTo>
                <a:lnTo>
                  <a:pt x="1136532" y="222743"/>
                </a:lnTo>
                <a:lnTo>
                  <a:pt x="1105695" y="189690"/>
                </a:lnTo>
                <a:lnTo>
                  <a:pt x="1072641" y="158854"/>
                </a:lnTo>
                <a:lnTo>
                  <a:pt x="1037495" y="130362"/>
                </a:lnTo>
                <a:lnTo>
                  <a:pt x="1000382" y="104337"/>
                </a:lnTo>
                <a:lnTo>
                  <a:pt x="961427" y="80905"/>
                </a:lnTo>
                <a:lnTo>
                  <a:pt x="920756" y="60191"/>
                </a:lnTo>
                <a:lnTo>
                  <a:pt x="878494" y="42321"/>
                </a:lnTo>
                <a:lnTo>
                  <a:pt x="834766" y="27419"/>
                </a:lnTo>
                <a:lnTo>
                  <a:pt x="789697" y="15611"/>
                </a:lnTo>
                <a:lnTo>
                  <a:pt x="743413" y="7021"/>
                </a:lnTo>
                <a:lnTo>
                  <a:pt x="696039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9550" y="2198116"/>
            <a:ext cx="5524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solidFill>
                  <a:srgbClr val="003399"/>
                </a:solidFill>
                <a:latin typeface="Arial"/>
                <a:cs typeface="Arial"/>
              </a:rPr>
              <a:t>W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89660" y="203453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59" y="3990"/>
                </a:lnTo>
                <a:lnTo>
                  <a:pt x="208458" y="15544"/>
                </a:lnTo>
                <a:lnTo>
                  <a:pt x="164725" y="34032"/>
                </a:lnTo>
                <a:lnTo>
                  <a:pt x="124788" y="58826"/>
                </a:lnTo>
                <a:lnTo>
                  <a:pt x="89273" y="89296"/>
                </a:lnTo>
                <a:lnTo>
                  <a:pt x="58808" y="124815"/>
                </a:lnTo>
                <a:lnTo>
                  <a:pt x="34020" y="164753"/>
                </a:lnTo>
                <a:lnTo>
                  <a:pt x="15538" y="208483"/>
                </a:lnTo>
                <a:lnTo>
                  <a:pt x="3989" y="255374"/>
                </a:lnTo>
                <a:lnTo>
                  <a:pt x="0" y="304800"/>
                </a:lnTo>
                <a:lnTo>
                  <a:pt x="3989" y="354225"/>
                </a:lnTo>
                <a:lnTo>
                  <a:pt x="15538" y="401116"/>
                </a:lnTo>
                <a:lnTo>
                  <a:pt x="34020" y="444846"/>
                </a:lnTo>
                <a:lnTo>
                  <a:pt x="58808" y="484784"/>
                </a:lnTo>
                <a:lnTo>
                  <a:pt x="89273" y="520303"/>
                </a:lnTo>
                <a:lnTo>
                  <a:pt x="124788" y="550773"/>
                </a:lnTo>
                <a:lnTo>
                  <a:pt x="164725" y="575567"/>
                </a:lnTo>
                <a:lnTo>
                  <a:pt x="208458" y="594055"/>
                </a:lnTo>
                <a:lnTo>
                  <a:pt x="255359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8382" y="2122678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E6DC7"/>
                </a:solidFill>
                <a:latin typeface="Arial Black"/>
                <a:cs typeface="Arial Black"/>
              </a:rPr>
              <a:t>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6845" y="326897"/>
            <a:ext cx="6947534" cy="1018540"/>
          </a:xfrm>
          <a:custGeom>
            <a:avLst/>
            <a:gdLst/>
            <a:ahLst/>
            <a:cxnLst/>
            <a:rect l="l" t="t" r="r" b="b"/>
            <a:pathLst>
              <a:path w="6947534" h="1018540">
                <a:moveTo>
                  <a:pt x="0" y="1018031"/>
                </a:moveTo>
                <a:lnTo>
                  <a:pt x="6947154" y="1018031"/>
                </a:lnTo>
                <a:lnTo>
                  <a:pt x="6947154" y="0"/>
                </a:lnTo>
                <a:lnTo>
                  <a:pt x="0" y="0"/>
                </a:lnTo>
                <a:lnTo>
                  <a:pt x="0" y="1018031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6094" y="350266"/>
            <a:ext cx="350710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Create a new</a:t>
            </a:r>
            <a:r>
              <a:rPr spc="-80" dirty="0"/>
              <a:t> </a:t>
            </a:r>
            <a:r>
              <a:rPr dirty="0"/>
              <a:t>project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77514" y="1509521"/>
            <a:ext cx="5160010" cy="1461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All code in Eclipse needs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live under a</a:t>
            </a:r>
            <a:r>
              <a:rPr sz="1800" spc="8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399"/>
                </a:solidFill>
                <a:latin typeface="Arial"/>
                <a:cs typeface="Arial"/>
              </a:rPr>
              <a:t>project</a:t>
            </a:r>
            <a:r>
              <a:rPr lang="en-US" sz="1800" spc="-5" dirty="0">
                <a:solidFill>
                  <a:srgbClr val="003399"/>
                </a:solidFill>
                <a:latin typeface="Arial"/>
                <a:cs typeface="Arial"/>
              </a:rPr>
              <a:t>, remember that </a:t>
            </a:r>
            <a:r>
              <a:rPr lang="en-US" sz="1800" b="1" spc="-5" dirty="0">
                <a:solidFill>
                  <a:srgbClr val="003399"/>
                </a:solidFill>
                <a:latin typeface="Arial"/>
                <a:cs typeface="Arial"/>
              </a:rPr>
              <a:t>projects</a:t>
            </a:r>
            <a:r>
              <a:rPr lang="en-US" sz="1800" spc="-5" dirty="0">
                <a:solidFill>
                  <a:srgbClr val="003399"/>
                </a:solidFill>
                <a:latin typeface="Arial"/>
                <a:cs typeface="Arial"/>
              </a:rPr>
              <a:t> live in </a:t>
            </a:r>
            <a:r>
              <a:rPr lang="en-US" sz="1800" b="1" spc="-5" dirty="0">
                <a:solidFill>
                  <a:srgbClr val="003399"/>
                </a:solidFill>
                <a:latin typeface="Arial"/>
                <a:cs typeface="Arial"/>
              </a:rPr>
              <a:t>workspaces</a:t>
            </a: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800" spc="-100" dirty="0">
                <a:solidFill>
                  <a:srgbClr val="003399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create a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project: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File </a:t>
            </a:r>
            <a:r>
              <a:rPr sz="1800" dirty="0">
                <a:solidFill>
                  <a:srgbClr val="003399"/>
                </a:solidFill>
                <a:latin typeface="Wingdings"/>
                <a:cs typeface="Wingdings"/>
              </a:rPr>
              <a:t></a:t>
            </a:r>
            <a:r>
              <a:rPr sz="1800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New </a:t>
            </a:r>
            <a:r>
              <a:rPr sz="1800" dirty="0">
                <a:solidFill>
                  <a:srgbClr val="003399"/>
                </a:solidFill>
                <a:latin typeface="Wingdings"/>
                <a:cs typeface="Wingdings"/>
              </a:rPr>
              <a:t></a:t>
            </a:r>
            <a:r>
              <a:rPr sz="1800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Java</a:t>
            </a:r>
            <a:r>
              <a:rPr sz="1800" spc="17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Project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9550" y="2801620"/>
            <a:ext cx="26136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Getting</a:t>
            </a:r>
            <a:r>
              <a:rPr sz="2400" spc="-110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15" dirty="0">
                <a:solidFill>
                  <a:srgbClr val="003399"/>
                </a:solidFill>
                <a:latin typeface="Arial Black"/>
                <a:cs typeface="Arial Black"/>
              </a:rPr>
              <a:t>Started  </a:t>
            </a: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with</a:t>
            </a:r>
            <a:r>
              <a:rPr sz="2400" spc="-25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-10" dirty="0">
                <a:solidFill>
                  <a:srgbClr val="003399"/>
                </a:solidFill>
                <a:latin typeface="Arial Black"/>
                <a:cs typeface="Arial Black"/>
              </a:rPr>
              <a:t>Eclipse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20000" y="3481705"/>
            <a:ext cx="1168400" cy="153670"/>
          </a:xfrm>
          <a:custGeom>
            <a:avLst/>
            <a:gdLst/>
            <a:ahLst/>
            <a:cxnLst/>
            <a:rect l="l" t="t" r="r" b="b"/>
            <a:pathLst>
              <a:path w="1168400" h="153669">
                <a:moveTo>
                  <a:pt x="153162" y="0"/>
                </a:moveTo>
                <a:lnTo>
                  <a:pt x="0" y="76580"/>
                </a:lnTo>
                <a:lnTo>
                  <a:pt x="153162" y="153162"/>
                </a:lnTo>
                <a:lnTo>
                  <a:pt x="153162" y="102108"/>
                </a:lnTo>
                <a:lnTo>
                  <a:pt x="127635" y="102108"/>
                </a:lnTo>
                <a:lnTo>
                  <a:pt x="127635" y="51053"/>
                </a:lnTo>
                <a:lnTo>
                  <a:pt x="153162" y="51053"/>
                </a:lnTo>
                <a:lnTo>
                  <a:pt x="153162" y="0"/>
                </a:lnTo>
                <a:close/>
              </a:path>
              <a:path w="1168400" h="153669">
                <a:moveTo>
                  <a:pt x="153162" y="51053"/>
                </a:moveTo>
                <a:lnTo>
                  <a:pt x="127635" y="51053"/>
                </a:lnTo>
                <a:lnTo>
                  <a:pt x="127635" y="102108"/>
                </a:lnTo>
                <a:lnTo>
                  <a:pt x="153162" y="102108"/>
                </a:lnTo>
                <a:lnTo>
                  <a:pt x="153162" y="51053"/>
                </a:lnTo>
                <a:close/>
              </a:path>
              <a:path w="1168400" h="153669">
                <a:moveTo>
                  <a:pt x="1168399" y="51053"/>
                </a:moveTo>
                <a:lnTo>
                  <a:pt x="153162" y="51053"/>
                </a:lnTo>
                <a:lnTo>
                  <a:pt x="153162" y="102108"/>
                </a:lnTo>
                <a:lnTo>
                  <a:pt x="1168399" y="102108"/>
                </a:lnTo>
                <a:lnTo>
                  <a:pt x="1168399" y="5105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EBC29D2A-5395-D448-9EFA-296C462ACBC6}"/>
              </a:ext>
            </a:extLst>
          </p:cNvPr>
          <p:cNvSpPr txBox="1"/>
          <p:nvPr/>
        </p:nvSpPr>
        <p:spPr>
          <a:xfrm>
            <a:off x="6400800" y="6615088"/>
            <a:ext cx="294665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spcBef>
                <a:spcPts val="450"/>
              </a:spcBef>
              <a:buClr>
                <a:srgbClr val="99CC00"/>
              </a:buClr>
              <a:buSzPct val="150000"/>
              <a:tabLst>
                <a:tab pos="1155700" algn="l"/>
              </a:tabLst>
            </a:pPr>
            <a:r>
              <a:rPr lang="en-US" sz="1000" spc="-5" dirty="0">
                <a:solidFill>
                  <a:srgbClr val="003399"/>
                </a:solidFill>
                <a:latin typeface="Arial"/>
                <a:cs typeface="Arial"/>
              </a:rPr>
              <a:t>https://mikejohnson51.github.io/geog178</a:t>
            </a:r>
            <a:endParaRPr lang="en-US"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697" y="188976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39" y="1293623"/>
                </a:lnTo>
                <a:lnTo>
                  <a:pt x="743413" y="1288378"/>
                </a:lnTo>
                <a:lnTo>
                  <a:pt x="789697" y="1279788"/>
                </a:lnTo>
                <a:lnTo>
                  <a:pt x="834766" y="1267980"/>
                </a:lnTo>
                <a:lnTo>
                  <a:pt x="878494" y="1253078"/>
                </a:lnTo>
                <a:lnTo>
                  <a:pt x="920756" y="1235208"/>
                </a:lnTo>
                <a:lnTo>
                  <a:pt x="961427" y="1214494"/>
                </a:lnTo>
                <a:lnTo>
                  <a:pt x="1000382" y="1191062"/>
                </a:lnTo>
                <a:lnTo>
                  <a:pt x="1037495" y="1165037"/>
                </a:lnTo>
                <a:lnTo>
                  <a:pt x="1072641" y="1136545"/>
                </a:lnTo>
                <a:lnTo>
                  <a:pt x="1105695" y="1105709"/>
                </a:lnTo>
                <a:lnTo>
                  <a:pt x="1136532" y="1072656"/>
                </a:lnTo>
                <a:lnTo>
                  <a:pt x="1165026" y="1037511"/>
                </a:lnTo>
                <a:lnTo>
                  <a:pt x="1191053" y="1000398"/>
                </a:lnTo>
                <a:lnTo>
                  <a:pt x="1214486" y="961444"/>
                </a:lnTo>
                <a:lnTo>
                  <a:pt x="1235202" y="920773"/>
                </a:lnTo>
                <a:lnTo>
                  <a:pt x="1253074" y="878510"/>
                </a:lnTo>
                <a:lnTo>
                  <a:pt x="1267977" y="834780"/>
                </a:lnTo>
                <a:lnTo>
                  <a:pt x="1279787" y="789709"/>
                </a:lnTo>
                <a:lnTo>
                  <a:pt x="1288377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7" y="551977"/>
                </a:lnTo>
                <a:lnTo>
                  <a:pt x="1279787" y="505690"/>
                </a:lnTo>
                <a:lnTo>
                  <a:pt x="1267977" y="460619"/>
                </a:lnTo>
                <a:lnTo>
                  <a:pt x="1253074" y="416889"/>
                </a:lnTo>
                <a:lnTo>
                  <a:pt x="1235202" y="374626"/>
                </a:lnTo>
                <a:lnTo>
                  <a:pt x="1214486" y="333955"/>
                </a:lnTo>
                <a:lnTo>
                  <a:pt x="1191053" y="295001"/>
                </a:lnTo>
                <a:lnTo>
                  <a:pt x="1165026" y="257888"/>
                </a:lnTo>
                <a:lnTo>
                  <a:pt x="1136532" y="222743"/>
                </a:lnTo>
                <a:lnTo>
                  <a:pt x="1105695" y="189690"/>
                </a:lnTo>
                <a:lnTo>
                  <a:pt x="1072641" y="158854"/>
                </a:lnTo>
                <a:lnTo>
                  <a:pt x="1037495" y="130362"/>
                </a:lnTo>
                <a:lnTo>
                  <a:pt x="1000382" y="104337"/>
                </a:lnTo>
                <a:lnTo>
                  <a:pt x="961427" y="80905"/>
                </a:lnTo>
                <a:lnTo>
                  <a:pt x="920756" y="60191"/>
                </a:lnTo>
                <a:lnTo>
                  <a:pt x="878494" y="42321"/>
                </a:lnTo>
                <a:lnTo>
                  <a:pt x="834766" y="27419"/>
                </a:lnTo>
                <a:lnTo>
                  <a:pt x="789697" y="15611"/>
                </a:lnTo>
                <a:lnTo>
                  <a:pt x="743413" y="7021"/>
                </a:lnTo>
                <a:lnTo>
                  <a:pt x="696039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9550" y="2198116"/>
            <a:ext cx="5524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solidFill>
                  <a:srgbClr val="003399"/>
                </a:solidFill>
                <a:latin typeface="Arial"/>
                <a:cs typeface="Arial"/>
              </a:rPr>
              <a:t>W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89660" y="203453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59" y="3990"/>
                </a:lnTo>
                <a:lnTo>
                  <a:pt x="208458" y="15544"/>
                </a:lnTo>
                <a:lnTo>
                  <a:pt x="164725" y="34032"/>
                </a:lnTo>
                <a:lnTo>
                  <a:pt x="124788" y="58826"/>
                </a:lnTo>
                <a:lnTo>
                  <a:pt x="89273" y="89296"/>
                </a:lnTo>
                <a:lnTo>
                  <a:pt x="58808" y="124815"/>
                </a:lnTo>
                <a:lnTo>
                  <a:pt x="34020" y="164753"/>
                </a:lnTo>
                <a:lnTo>
                  <a:pt x="15538" y="208483"/>
                </a:lnTo>
                <a:lnTo>
                  <a:pt x="3989" y="255374"/>
                </a:lnTo>
                <a:lnTo>
                  <a:pt x="0" y="304800"/>
                </a:lnTo>
                <a:lnTo>
                  <a:pt x="3989" y="354225"/>
                </a:lnTo>
                <a:lnTo>
                  <a:pt x="15538" y="401116"/>
                </a:lnTo>
                <a:lnTo>
                  <a:pt x="34020" y="444846"/>
                </a:lnTo>
                <a:lnTo>
                  <a:pt x="58808" y="484784"/>
                </a:lnTo>
                <a:lnTo>
                  <a:pt x="89273" y="520303"/>
                </a:lnTo>
                <a:lnTo>
                  <a:pt x="124788" y="550773"/>
                </a:lnTo>
                <a:lnTo>
                  <a:pt x="164725" y="575567"/>
                </a:lnTo>
                <a:lnTo>
                  <a:pt x="208458" y="594055"/>
                </a:lnTo>
                <a:lnTo>
                  <a:pt x="255359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8382" y="2122678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E6DC7"/>
                </a:solidFill>
                <a:latin typeface="Arial Black"/>
                <a:cs typeface="Arial Black"/>
              </a:rPr>
              <a:t>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6845" y="326897"/>
            <a:ext cx="6947534" cy="1018540"/>
          </a:xfrm>
          <a:custGeom>
            <a:avLst/>
            <a:gdLst/>
            <a:ahLst/>
            <a:cxnLst/>
            <a:rect l="l" t="t" r="r" b="b"/>
            <a:pathLst>
              <a:path w="6947534" h="1018540">
                <a:moveTo>
                  <a:pt x="0" y="1018031"/>
                </a:moveTo>
                <a:lnTo>
                  <a:pt x="6947154" y="1018031"/>
                </a:lnTo>
                <a:lnTo>
                  <a:pt x="6947154" y="0"/>
                </a:lnTo>
                <a:lnTo>
                  <a:pt x="0" y="0"/>
                </a:lnTo>
                <a:lnTo>
                  <a:pt x="0" y="1018031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6094" y="350266"/>
            <a:ext cx="3507104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Create a new</a:t>
            </a:r>
            <a:r>
              <a:rPr spc="-80" dirty="0"/>
              <a:t> </a:t>
            </a:r>
            <a:r>
              <a:rPr dirty="0"/>
              <a:t>project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77514" y="1509521"/>
            <a:ext cx="5456936" cy="2105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Enter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a Name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for the Project</a:t>
            </a:r>
            <a:r>
              <a:rPr sz="1800" spc="-4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(</a:t>
            </a:r>
            <a:r>
              <a:rPr lang="en-US" sz="1800" spc="-5" dirty="0">
                <a:solidFill>
                  <a:srgbClr val="99CC00"/>
                </a:solidFill>
                <a:latin typeface="Arial"/>
                <a:cs typeface="Arial"/>
              </a:rPr>
              <a:t>week1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30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Click</a:t>
            </a:r>
            <a:r>
              <a:rPr sz="1800" spc="-1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“</a:t>
            </a:r>
            <a:r>
              <a:rPr sz="1800" i="1" dirty="0">
                <a:solidFill>
                  <a:srgbClr val="003399"/>
                </a:solidFill>
                <a:latin typeface="Arial"/>
                <a:cs typeface="Arial"/>
              </a:rPr>
              <a:t>Finish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”</a:t>
            </a:r>
            <a:endParaRPr sz="18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new Project will appear in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the</a:t>
            </a:r>
            <a:r>
              <a:rPr sz="1800" spc="3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003399"/>
                </a:solidFill>
                <a:latin typeface="Arial"/>
                <a:cs typeface="Arial"/>
              </a:rPr>
              <a:t>Package</a:t>
            </a:r>
            <a:endParaRPr sz="1800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r>
              <a:rPr sz="1800" b="1" spc="-5" dirty="0">
                <a:solidFill>
                  <a:srgbClr val="003399"/>
                </a:solidFill>
                <a:latin typeface="Arial"/>
                <a:cs typeface="Arial"/>
              </a:rPr>
              <a:t>Explorer</a:t>
            </a:r>
            <a:endParaRPr lang="en-US" sz="1800" b="1" spc="-5" dirty="0">
              <a:solidFill>
                <a:srgbClr val="003399"/>
              </a:solidFill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solidFill>
                  <a:srgbClr val="003399"/>
                </a:solidFill>
                <a:latin typeface="Arial"/>
                <a:cs typeface="Arial"/>
              </a:rPr>
              <a:t>The </a:t>
            </a:r>
            <a:r>
              <a:rPr lang="en-US" b="1" spc="-5" dirty="0" err="1">
                <a:solidFill>
                  <a:srgbClr val="003399"/>
                </a:solidFill>
                <a:latin typeface="Arial"/>
                <a:cs typeface="Arial"/>
              </a:rPr>
              <a:t>src</a:t>
            </a:r>
            <a:r>
              <a:rPr lang="en-US" spc="-5" dirty="0">
                <a:solidFill>
                  <a:srgbClr val="003399"/>
                </a:solidFill>
                <a:latin typeface="Arial"/>
                <a:cs typeface="Arial"/>
              </a:rPr>
              <a:t> (source) folder is where all your scripts will live before they are compiled!</a:t>
            </a:r>
            <a:endParaRPr lang="en-US" dirty="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</a:pPr>
            <a:endParaRPr lang="en-US" sz="1800" b="1" spc="-5" dirty="0">
              <a:solidFill>
                <a:srgbClr val="003399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9550" y="2801620"/>
            <a:ext cx="26136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Getting</a:t>
            </a:r>
            <a:r>
              <a:rPr sz="2400" spc="-110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15" dirty="0">
                <a:solidFill>
                  <a:srgbClr val="003399"/>
                </a:solidFill>
                <a:latin typeface="Arial Black"/>
                <a:cs typeface="Arial Black"/>
              </a:rPr>
              <a:t>Started  </a:t>
            </a: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with</a:t>
            </a:r>
            <a:r>
              <a:rPr sz="2400" spc="-25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-10" dirty="0">
                <a:solidFill>
                  <a:srgbClr val="003399"/>
                </a:solidFill>
                <a:latin typeface="Arial Black"/>
                <a:cs typeface="Arial Black"/>
              </a:rPr>
              <a:t>Eclipse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AAE5C824-3E52-2349-8681-6084D7C12890}"/>
              </a:ext>
            </a:extLst>
          </p:cNvPr>
          <p:cNvSpPr txBox="1"/>
          <p:nvPr/>
        </p:nvSpPr>
        <p:spPr>
          <a:xfrm>
            <a:off x="6400800" y="6629400"/>
            <a:ext cx="294665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spcBef>
                <a:spcPts val="450"/>
              </a:spcBef>
              <a:buClr>
                <a:srgbClr val="99CC00"/>
              </a:buClr>
              <a:buSzPct val="150000"/>
              <a:tabLst>
                <a:tab pos="1155700" algn="l"/>
              </a:tabLst>
            </a:pPr>
            <a:r>
              <a:rPr lang="en-US" sz="1000" spc="-5" dirty="0">
                <a:solidFill>
                  <a:srgbClr val="003399"/>
                </a:solidFill>
                <a:latin typeface="Arial"/>
                <a:cs typeface="Arial"/>
              </a:rPr>
              <a:t>https://mikejohnson51.github.io/geog178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F26653-D996-424F-91DD-8C36C443F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514" y="3447601"/>
            <a:ext cx="3220688" cy="28371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40375E-A58D-454B-B4DD-8A5930F6FB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818"/>
          <a:stretch/>
        </p:blipFill>
        <p:spPr>
          <a:xfrm>
            <a:off x="6825725" y="3447602"/>
            <a:ext cx="2283799" cy="28371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0697" y="188976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39" y="1293623"/>
                </a:lnTo>
                <a:lnTo>
                  <a:pt x="743413" y="1288378"/>
                </a:lnTo>
                <a:lnTo>
                  <a:pt x="789697" y="1279788"/>
                </a:lnTo>
                <a:lnTo>
                  <a:pt x="834766" y="1267980"/>
                </a:lnTo>
                <a:lnTo>
                  <a:pt x="878494" y="1253078"/>
                </a:lnTo>
                <a:lnTo>
                  <a:pt x="920756" y="1235208"/>
                </a:lnTo>
                <a:lnTo>
                  <a:pt x="961427" y="1214494"/>
                </a:lnTo>
                <a:lnTo>
                  <a:pt x="1000382" y="1191062"/>
                </a:lnTo>
                <a:lnTo>
                  <a:pt x="1037495" y="1165037"/>
                </a:lnTo>
                <a:lnTo>
                  <a:pt x="1072641" y="1136545"/>
                </a:lnTo>
                <a:lnTo>
                  <a:pt x="1105695" y="1105709"/>
                </a:lnTo>
                <a:lnTo>
                  <a:pt x="1136532" y="1072656"/>
                </a:lnTo>
                <a:lnTo>
                  <a:pt x="1165026" y="1037511"/>
                </a:lnTo>
                <a:lnTo>
                  <a:pt x="1191053" y="1000398"/>
                </a:lnTo>
                <a:lnTo>
                  <a:pt x="1214486" y="961444"/>
                </a:lnTo>
                <a:lnTo>
                  <a:pt x="1235202" y="920773"/>
                </a:lnTo>
                <a:lnTo>
                  <a:pt x="1253074" y="878510"/>
                </a:lnTo>
                <a:lnTo>
                  <a:pt x="1267977" y="834780"/>
                </a:lnTo>
                <a:lnTo>
                  <a:pt x="1279787" y="789709"/>
                </a:lnTo>
                <a:lnTo>
                  <a:pt x="1288377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7" y="551977"/>
                </a:lnTo>
                <a:lnTo>
                  <a:pt x="1279787" y="505690"/>
                </a:lnTo>
                <a:lnTo>
                  <a:pt x="1267977" y="460619"/>
                </a:lnTo>
                <a:lnTo>
                  <a:pt x="1253074" y="416889"/>
                </a:lnTo>
                <a:lnTo>
                  <a:pt x="1235202" y="374626"/>
                </a:lnTo>
                <a:lnTo>
                  <a:pt x="1214486" y="333955"/>
                </a:lnTo>
                <a:lnTo>
                  <a:pt x="1191053" y="295001"/>
                </a:lnTo>
                <a:lnTo>
                  <a:pt x="1165026" y="257888"/>
                </a:lnTo>
                <a:lnTo>
                  <a:pt x="1136532" y="222743"/>
                </a:lnTo>
                <a:lnTo>
                  <a:pt x="1105695" y="189690"/>
                </a:lnTo>
                <a:lnTo>
                  <a:pt x="1072641" y="158854"/>
                </a:lnTo>
                <a:lnTo>
                  <a:pt x="1037495" y="130362"/>
                </a:lnTo>
                <a:lnTo>
                  <a:pt x="1000382" y="104337"/>
                </a:lnTo>
                <a:lnTo>
                  <a:pt x="961427" y="80905"/>
                </a:lnTo>
                <a:lnTo>
                  <a:pt x="920756" y="60191"/>
                </a:lnTo>
                <a:lnTo>
                  <a:pt x="878494" y="42321"/>
                </a:lnTo>
                <a:lnTo>
                  <a:pt x="834766" y="27419"/>
                </a:lnTo>
                <a:lnTo>
                  <a:pt x="789697" y="15611"/>
                </a:lnTo>
                <a:lnTo>
                  <a:pt x="743413" y="7021"/>
                </a:lnTo>
                <a:lnTo>
                  <a:pt x="696039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62890" y="2426462"/>
            <a:ext cx="552450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35" dirty="0">
                <a:solidFill>
                  <a:srgbClr val="003399"/>
                </a:solidFill>
                <a:latin typeface="Arial"/>
                <a:cs typeface="Arial"/>
              </a:rPr>
              <a:t>W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spc="-10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43000" y="226313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74" y="3990"/>
                </a:lnTo>
                <a:lnTo>
                  <a:pt x="208483" y="15544"/>
                </a:lnTo>
                <a:lnTo>
                  <a:pt x="164753" y="34032"/>
                </a:lnTo>
                <a:lnTo>
                  <a:pt x="124815" y="58826"/>
                </a:lnTo>
                <a:lnTo>
                  <a:pt x="89296" y="89296"/>
                </a:lnTo>
                <a:lnTo>
                  <a:pt x="58826" y="124815"/>
                </a:lnTo>
                <a:lnTo>
                  <a:pt x="34032" y="164753"/>
                </a:lnTo>
                <a:lnTo>
                  <a:pt x="15544" y="208483"/>
                </a:lnTo>
                <a:lnTo>
                  <a:pt x="3990" y="255374"/>
                </a:lnTo>
                <a:lnTo>
                  <a:pt x="0" y="304800"/>
                </a:lnTo>
                <a:lnTo>
                  <a:pt x="3990" y="354225"/>
                </a:lnTo>
                <a:lnTo>
                  <a:pt x="15544" y="401116"/>
                </a:lnTo>
                <a:lnTo>
                  <a:pt x="34032" y="444846"/>
                </a:lnTo>
                <a:lnTo>
                  <a:pt x="58826" y="484784"/>
                </a:lnTo>
                <a:lnTo>
                  <a:pt x="89296" y="520303"/>
                </a:lnTo>
                <a:lnTo>
                  <a:pt x="124815" y="550773"/>
                </a:lnTo>
                <a:lnTo>
                  <a:pt x="164753" y="575567"/>
                </a:lnTo>
                <a:lnTo>
                  <a:pt x="208483" y="594055"/>
                </a:lnTo>
                <a:lnTo>
                  <a:pt x="255374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31722" y="2351278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E6DC7"/>
                </a:solidFill>
                <a:latin typeface="Arial Black"/>
                <a:cs typeface="Arial Black"/>
              </a:rPr>
              <a:t>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7340" y="2931414"/>
            <a:ext cx="1549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Logistics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81400" y="309347"/>
            <a:ext cx="4909820" cy="20672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9CC00"/>
              </a:buClr>
              <a:buSzPct val="150000"/>
              <a:buFont typeface="Arial"/>
              <a:buChar char="•"/>
              <a:tabLst>
                <a:tab pos="355600" algn="l"/>
              </a:tabLst>
            </a:pPr>
            <a:r>
              <a:rPr sz="2400" b="1" spc="-5" dirty="0">
                <a:solidFill>
                  <a:srgbClr val="003399"/>
                </a:solidFill>
                <a:latin typeface="Arial"/>
                <a:cs typeface="Arial"/>
              </a:rPr>
              <a:t>Instructor: </a:t>
            </a:r>
            <a:r>
              <a:rPr sz="2400" dirty="0">
                <a:solidFill>
                  <a:srgbClr val="003399"/>
                </a:solidFill>
                <a:latin typeface="Arial"/>
                <a:cs typeface="Arial"/>
              </a:rPr>
              <a:t>Krzysztof</a:t>
            </a:r>
            <a:r>
              <a:rPr sz="2400" spc="-1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399"/>
                </a:solidFill>
                <a:latin typeface="Arial"/>
                <a:cs typeface="Arial"/>
              </a:rPr>
              <a:t>Janowicz</a:t>
            </a:r>
            <a:endParaRPr sz="24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89"/>
              </a:spcBef>
              <a:buClr>
                <a:srgbClr val="99CC00"/>
              </a:buClr>
              <a:buSzPct val="150000"/>
              <a:buChar char="•"/>
              <a:tabLst>
                <a:tab pos="755650" algn="l"/>
              </a:tabLst>
            </a:pPr>
            <a:r>
              <a:rPr sz="2000" spc="-5" dirty="0">
                <a:solidFill>
                  <a:srgbClr val="003399"/>
                </a:solidFill>
                <a:latin typeface="Arial"/>
                <a:cs typeface="Arial"/>
              </a:rPr>
              <a:t>Lecture/Lab: </a:t>
            </a:r>
            <a:r>
              <a:rPr lang="en-US" sz="2000" spc="-5" dirty="0">
                <a:solidFill>
                  <a:srgbClr val="003399"/>
                </a:solidFill>
                <a:latin typeface="Arial"/>
                <a:cs typeface="Arial"/>
              </a:rPr>
              <a:t>Friday</a:t>
            </a:r>
            <a:r>
              <a:rPr sz="2000" spc="-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lang="en-US" sz="2000" spc="-5" dirty="0">
                <a:solidFill>
                  <a:srgbClr val="003399"/>
                </a:solidFill>
                <a:latin typeface="Arial"/>
                <a:cs typeface="Arial"/>
              </a:rPr>
              <a:t>9</a:t>
            </a:r>
            <a:r>
              <a:rPr sz="2000" spc="-5" dirty="0">
                <a:solidFill>
                  <a:srgbClr val="003399"/>
                </a:solidFill>
                <a:latin typeface="Arial"/>
                <a:cs typeface="Arial"/>
              </a:rPr>
              <a:t>:</a:t>
            </a:r>
            <a:r>
              <a:rPr lang="en-US" sz="2000" spc="-5" dirty="0">
                <a:solidFill>
                  <a:srgbClr val="003399"/>
                </a:solidFill>
                <a:latin typeface="Arial"/>
                <a:cs typeface="Arial"/>
              </a:rPr>
              <a:t>00</a:t>
            </a:r>
            <a:r>
              <a:rPr sz="2000" spc="-5" dirty="0">
                <a:solidFill>
                  <a:srgbClr val="003399"/>
                </a:solidFill>
                <a:latin typeface="Arial"/>
                <a:cs typeface="Arial"/>
              </a:rPr>
              <a:t> –</a:t>
            </a:r>
            <a:r>
              <a:rPr sz="2000" spc="-3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lang="en-US" sz="2000" spc="-5" dirty="0">
                <a:solidFill>
                  <a:srgbClr val="003399"/>
                </a:solidFill>
                <a:latin typeface="Arial"/>
                <a:cs typeface="Arial"/>
              </a:rPr>
              <a:t>11:50</a:t>
            </a:r>
            <a:endParaRPr sz="2000" dirty="0">
              <a:latin typeface="Arial"/>
              <a:cs typeface="Arial"/>
            </a:endParaRPr>
          </a:p>
          <a:p>
            <a:pPr marL="698500" lvl="1" indent="-228600">
              <a:spcBef>
                <a:spcPts val="439"/>
              </a:spcBef>
              <a:buClr>
                <a:srgbClr val="99CC00"/>
              </a:buClr>
              <a:buSzPct val="150000"/>
              <a:buChar char="•"/>
              <a:tabLst>
                <a:tab pos="1155700" algn="l"/>
              </a:tabLst>
            </a:pPr>
            <a:r>
              <a:rPr lang="en-US" dirty="0">
                <a:solidFill>
                  <a:srgbClr val="003399"/>
                </a:solidFill>
                <a:latin typeface="Arial"/>
                <a:cs typeface="Arial"/>
              </a:rPr>
              <a:t>Office hours:</a:t>
            </a:r>
          </a:p>
          <a:p>
            <a:pPr marL="1155700" lvl="2" indent="-228600">
              <a:spcBef>
                <a:spcPts val="439"/>
              </a:spcBef>
              <a:buClr>
                <a:srgbClr val="99CC00"/>
              </a:buClr>
              <a:buSzPct val="150000"/>
              <a:buChar char="•"/>
              <a:tabLst>
                <a:tab pos="1155700" algn="l"/>
              </a:tabLst>
            </a:pPr>
            <a:r>
              <a:rPr lang="en-US" dirty="0">
                <a:solidFill>
                  <a:srgbClr val="003399"/>
                </a:solidFill>
                <a:latin typeface="Arial"/>
                <a:cs typeface="Arial"/>
              </a:rPr>
              <a:t>Monday 10:30am – 11:30am</a:t>
            </a:r>
          </a:p>
          <a:p>
            <a:pPr marL="1155700" lvl="2" indent="-228600">
              <a:spcBef>
                <a:spcPts val="439"/>
              </a:spcBef>
              <a:buClr>
                <a:srgbClr val="99CC00"/>
              </a:buClr>
              <a:buSzPct val="150000"/>
              <a:buChar char="•"/>
              <a:tabLst>
                <a:tab pos="1155700" algn="l"/>
              </a:tabLst>
            </a:pPr>
            <a:r>
              <a:rPr lang="en-US" dirty="0">
                <a:solidFill>
                  <a:srgbClr val="003399"/>
                </a:solidFill>
                <a:latin typeface="Arial"/>
                <a:cs typeface="Arial"/>
                <a:hlinkClick r:id="rId2"/>
              </a:rPr>
              <a:t>jano@ucsb.edu</a:t>
            </a:r>
            <a:endParaRPr lang="en-US" dirty="0">
              <a:solidFill>
                <a:srgbClr val="003399"/>
              </a:solidFill>
              <a:latin typeface="Arial"/>
              <a:cs typeface="Arial"/>
            </a:endParaRPr>
          </a:p>
          <a:p>
            <a:pPr marL="927100" lvl="2">
              <a:spcBef>
                <a:spcPts val="439"/>
              </a:spcBef>
              <a:buClr>
                <a:srgbClr val="99CC00"/>
              </a:buClr>
              <a:buSzPct val="150000"/>
              <a:tabLst>
                <a:tab pos="1155700" algn="l"/>
              </a:tabLst>
            </a:pPr>
            <a:endParaRPr lang="en-US" dirty="0">
              <a:solidFill>
                <a:srgbClr val="003399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41501" y="2943531"/>
            <a:ext cx="5486400" cy="2921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9CC00"/>
              </a:buClr>
              <a:buSzPct val="150000"/>
              <a:buFont typeface="Arial"/>
              <a:buChar char="•"/>
              <a:tabLst>
                <a:tab pos="355600" algn="l"/>
              </a:tabLst>
            </a:pPr>
            <a:r>
              <a:rPr sz="2400" b="1" spc="-65" dirty="0">
                <a:solidFill>
                  <a:srgbClr val="003399"/>
                </a:solidFill>
                <a:latin typeface="Arial"/>
                <a:cs typeface="Arial"/>
              </a:rPr>
              <a:t>TA: </a:t>
            </a:r>
            <a:r>
              <a:rPr sz="2400" spc="-5" dirty="0">
                <a:solidFill>
                  <a:srgbClr val="003399"/>
                </a:solidFill>
                <a:latin typeface="Arial"/>
                <a:cs typeface="Arial"/>
              </a:rPr>
              <a:t>Mike</a:t>
            </a:r>
            <a:r>
              <a:rPr sz="2400" spc="6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3399"/>
                </a:solidFill>
                <a:latin typeface="Arial"/>
                <a:cs typeface="Arial"/>
              </a:rPr>
              <a:t>Johnson</a:t>
            </a:r>
            <a:endParaRPr sz="24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90"/>
              </a:spcBef>
              <a:buClr>
                <a:srgbClr val="99CC00"/>
              </a:buClr>
              <a:buSzPct val="150000"/>
              <a:buChar char="•"/>
              <a:tabLst>
                <a:tab pos="755650" algn="l"/>
              </a:tabLst>
            </a:pPr>
            <a:r>
              <a:rPr sz="2000" spc="-5" dirty="0">
                <a:solidFill>
                  <a:srgbClr val="003399"/>
                </a:solidFill>
                <a:latin typeface="Arial"/>
                <a:cs typeface="Arial"/>
              </a:rPr>
              <a:t>Section: </a:t>
            </a:r>
            <a:r>
              <a:rPr sz="2000" spc="-15" dirty="0">
                <a:solidFill>
                  <a:srgbClr val="003399"/>
                </a:solidFill>
                <a:latin typeface="Arial"/>
                <a:cs typeface="Arial"/>
              </a:rPr>
              <a:t>Tuesday </a:t>
            </a:r>
            <a:r>
              <a:rPr lang="en-US" sz="2000" spc="-5" dirty="0">
                <a:solidFill>
                  <a:srgbClr val="003399"/>
                </a:solidFill>
                <a:latin typeface="Arial"/>
                <a:cs typeface="Arial"/>
              </a:rPr>
              <a:t>11</a:t>
            </a:r>
            <a:r>
              <a:rPr sz="2000" spc="-5" dirty="0">
                <a:solidFill>
                  <a:srgbClr val="003399"/>
                </a:solidFill>
                <a:latin typeface="Arial"/>
                <a:cs typeface="Arial"/>
              </a:rPr>
              <a:t>:00 –</a:t>
            </a:r>
            <a:r>
              <a:rPr sz="2000" spc="-3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lang="en-US" sz="2000" spc="-5" dirty="0">
                <a:solidFill>
                  <a:srgbClr val="003399"/>
                </a:solidFill>
                <a:latin typeface="Arial"/>
                <a:cs typeface="Arial"/>
              </a:rPr>
              <a:t>12</a:t>
            </a:r>
            <a:r>
              <a:rPr sz="2000" spc="-5" dirty="0">
                <a:solidFill>
                  <a:srgbClr val="003399"/>
                </a:solidFill>
                <a:latin typeface="Arial"/>
                <a:cs typeface="Arial"/>
              </a:rPr>
              <a:t>:</a:t>
            </a:r>
            <a:r>
              <a:rPr lang="en-US" sz="2000" spc="-5" dirty="0">
                <a:solidFill>
                  <a:srgbClr val="003399"/>
                </a:solidFill>
                <a:latin typeface="Arial"/>
                <a:cs typeface="Arial"/>
              </a:rPr>
              <a:t>5</a:t>
            </a:r>
            <a:r>
              <a:rPr sz="2000" spc="-5" dirty="0">
                <a:solidFill>
                  <a:srgbClr val="003399"/>
                </a:solidFill>
                <a:latin typeface="Arial"/>
                <a:cs typeface="Arial"/>
              </a:rPr>
              <a:t>0</a:t>
            </a:r>
            <a:endParaRPr sz="20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70"/>
              </a:spcBef>
              <a:buClr>
                <a:srgbClr val="99CC00"/>
              </a:buClr>
              <a:buSzPct val="150000"/>
              <a:buChar char="•"/>
              <a:tabLst>
                <a:tab pos="755650" algn="l"/>
                <a:tab pos="4157345" algn="l"/>
              </a:tabLst>
            </a:pPr>
            <a:r>
              <a:rPr sz="2000" spc="-10" dirty="0">
                <a:solidFill>
                  <a:srgbClr val="003399"/>
                </a:solidFill>
                <a:latin typeface="Arial"/>
                <a:cs typeface="Arial"/>
              </a:rPr>
              <a:t>Office</a:t>
            </a:r>
            <a:r>
              <a:rPr sz="2000" spc="-8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003399"/>
                </a:solidFill>
                <a:latin typeface="Arial"/>
                <a:cs typeface="Arial"/>
              </a:rPr>
              <a:t>hours: </a:t>
            </a:r>
            <a:endParaRPr lang="en-US" sz="2000" u="heavy" spc="-5" dirty="0">
              <a:solidFill>
                <a:srgbClr val="003399"/>
              </a:solidFill>
              <a:uFill>
                <a:solidFill>
                  <a:srgbClr val="003298"/>
                </a:solidFill>
              </a:uFill>
              <a:latin typeface="Arial"/>
              <a:cs typeface="Arial"/>
            </a:endParaRPr>
          </a:p>
          <a:p>
            <a:pPr marL="1212850" lvl="2" indent="-285750">
              <a:spcBef>
                <a:spcPts val="470"/>
              </a:spcBef>
              <a:buClr>
                <a:srgbClr val="99CC00"/>
              </a:buClr>
              <a:buSzPct val="150000"/>
              <a:buChar char="•"/>
              <a:tabLst>
                <a:tab pos="755650" algn="l"/>
                <a:tab pos="4157345" algn="l"/>
              </a:tabLst>
            </a:pPr>
            <a:r>
              <a:rPr lang="en-US" spc="-5" dirty="0">
                <a:solidFill>
                  <a:srgbClr val="003399"/>
                </a:solidFill>
                <a:latin typeface="Arial"/>
                <a:cs typeface="Arial"/>
              </a:rPr>
              <a:t>TBD</a:t>
            </a:r>
            <a:endParaRPr dirty="0">
              <a:latin typeface="Arial"/>
              <a:cs typeface="Arial"/>
            </a:endParaRPr>
          </a:p>
          <a:p>
            <a:pPr marL="1155700" lvl="2" indent="-228600">
              <a:lnSpc>
                <a:spcPct val="100000"/>
              </a:lnSpc>
              <a:spcBef>
                <a:spcPts val="434"/>
              </a:spcBef>
              <a:buClr>
                <a:srgbClr val="99CC00"/>
              </a:buClr>
              <a:buSzPct val="150000"/>
              <a:buChar char="•"/>
              <a:tabLst>
                <a:tab pos="1155700" algn="l"/>
              </a:tabLst>
            </a:pPr>
            <a:r>
              <a:rPr lang="en-US" sz="1800" u="heavy" spc="-5" dirty="0">
                <a:solidFill>
                  <a:srgbClr val="365B91"/>
                </a:solidFill>
                <a:uFill>
                  <a:solidFill>
                    <a:srgbClr val="365B91"/>
                  </a:solidFill>
                </a:uFill>
                <a:latin typeface="Arial"/>
                <a:cs typeface="Arial"/>
                <a:hlinkClick r:id="rId3"/>
              </a:rPr>
              <a:t>jmj00@ucsb.edu</a:t>
            </a:r>
            <a:endParaRPr sz="1800" dirty="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spcBef>
                <a:spcPts val="45"/>
              </a:spcBef>
              <a:buClr>
                <a:srgbClr val="99CC00"/>
              </a:buClr>
              <a:buFont typeface="Arial"/>
              <a:buChar char="•"/>
            </a:pPr>
            <a:endParaRPr sz="27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99CC00"/>
              </a:buClr>
              <a:buSzPct val="150000"/>
              <a:buChar char="•"/>
              <a:tabLst>
                <a:tab pos="355600" algn="l"/>
              </a:tabLst>
            </a:pPr>
            <a:r>
              <a:rPr lang="en-US" sz="2400" spc="-5" dirty="0">
                <a:solidFill>
                  <a:srgbClr val="003399"/>
                </a:solidFill>
                <a:latin typeface="Arial"/>
                <a:cs typeface="Arial"/>
              </a:rPr>
              <a:t>Section</a:t>
            </a:r>
            <a:r>
              <a:rPr sz="2400" spc="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3399"/>
                </a:solidFill>
                <a:latin typeface="Arial"/>
                <a:cs typeface="Arial"/>
              </a:rPr>
              <a:t>Website:</a:t>
            </a:r>
            <a:endParaRPr sz="2400" dirty="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spcBef>
                <a:spcPts val="450"/>
              </a:spcBef>
              <a:buClr>
                <a:srgbClr val="99CC00"/>
              </a:buClr>
              <a:buSzPct val="150000"/>
              <a:buChar char="•"/>
              <a:tabLst>
                <a:tab pos="1155700" algn="l"/>
              </a:tabLst>
            </a:pPr>
            <a:r>
              <a:rPr lang="en-US" sz="1800" spc="-5" dirty="0">
                <a:solidFill>
                  <a:srgbClr val="003399"/>
                </a:solidFill>
                <a:latin typeface="Arial"/>
                <a:cs typeface="Arial"/>
              </a:rPr>
              <a:t>https://mikejohnson51.github.io/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geog178</a:t>
            </a:r>
            <a:endParaRPr sz="1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44506D9A-93D7-3F4D-9C35-DF690407B9A8}"/>
              </a:ext>
            </a:extLst>
          </p:cNvPr>
          <p:cNvSpPr/>
          <p:nvPr/>
        </p:nvSpPr>
        <p:spPr>
          <a:xfrm>
            <a:off x="250697" y="188976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39" y="1293623"/>
                </a:lnTo>
                <a:lnTo>
                  <a:pt x="743413" y="1288378"/>
                </a:lnTo>
                <a:lnTo>
                  <a:pt x="789697" y="1279788"/>
                </a:lnTo>
                <a:lnTo>
                  <a:pt x="834766" y="1267980"/>
                </a:lnTo>
                <a:lnTo>
                  <a:pt x="878494" y="1253078"/>
                </a:lnTo>
                <a:lnTo>
                  <a:pt x="920756" y="1235208"/>
                </a:lnTo>
                <a:lnTo>
                  <a:pt x="961427" y="1214494"/>
                </a:lnTo>
                <a:lnTo>
                  <a:pt x="1000382" y="1191062"/>
                </a:lnTo>
                <a:lnTo>
                  <a:pt x="1037495" y="1165037"/>
                </a:lnTo>
                <a:lnTo>
                  <a:pt x="1072641" y="1136545"/>
                </a:lnTo>
                <a:lnTo>
                  <a:pt x="1105695" y="1105709"/>
                </a:lnTo>
                <a:lnTo>
                  <a:pt x="1136532" y="1072656"/>
                </a:lnTo>
                <a:lnTo>
                  <a:pt x="1165026" y="1037511"/>
                </a:lnTo>
                <a:lnTo>
                  <a:pt x="1191053" y="1000398"/>
                </a:lnTo>
                <a:lnTo>
                  <a:pt x="1214486" y="961444"/>
                </a:lnTo>
                <a:lnTo>
                  <a:pt x="1235202" y="920773"/>
                </a:lnTo>
                <a:lnTo>
                  <a:pt x="1253074" y="878510"/>
                </a:lnTo>
                <a:lnTo>
                  <a:pt x="1267977" y="834780"/>
                </a:lnTo>
                <a:lnTo>
                  <a:pt x="1279787" y="789709"/>
                </a:lnTo>
                <a:lnTo>
                  <a:pt x="1288377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7" y="551977"/>
                </a:lnTo>
                <a:lnTo>
                  <a:pt x="1279787" y="505690"/>
                </a:lnTo>
                <a:lnTo>
                  <a:pt x="1267977" y="460619"/>
                </a:lnTo>
                <a:lnTo>
                  <a:pt x="1253074" y="416889"/>
                </a:lnTo>
                <a:lnTo>
                  <a:pt x="1235202" y="374626"/>
                </a:lnTo>
                <a:lnTo>
                  <a:pt x="1214486" y="333955"/>
                </a:lnTo>
                <a:lnTo>
                  <a:pt x="1191053" y="295001"/>
                </a:lnTo>
                <a:lnTo>
                  <a:pt x="1165026" y="257888"/>
                </a:lnTo>
                <a:lnTo>
                  <a:pt x="1136532" y="222743"/>
                </a:lnTo>
                <a:lnTo>
                  <a:pt x="1105695" y="189690"/>
                </a:lnTo>
                <a:lnTo>
                  <a:pt x="1072641" y="158854"/>
                </a:lnTo>
                <a:lnTo>
                  <a:pt x="1037495" y="130362"/>
                </a:lnTo>
                <a:lnTo>
                  <a:pt x="1000382" y="104337"/>
                </a:lnTo>
                <a:lnTo>
                  <a:pt x="961427" y="80905"/>
                </a:lnTo>
                <a:lnTo>
                  <a:pt x="920756" y="60191"/>
                </a:lnTo>
                <a:lnTo>
                  <a:pt x="878494" y="42321"/>
                </a:lnTo>
                <a:lnTo>
                  <a:pt x="834766" y="27419"/>
                </a:lnTo>
                <a:lnTo>
                  <a:pt x="789697" y="15611"/>
                </a:lnTo>
                <a:lnTo>
                  <a:pt x="743413" y="7021"/>
                </a:lnTo>
                <a:lnTo>
                  <a:pt x="696039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E80D690-0A48-D84F-876D-C8E3FE9C6ED6}"/>
              </a:ext>
            </a:extLst>
          </p:cNvPr>
          <p:cNvSpPr txBox="1"/>
          <p:nvPr/>
        </p:nvSpPr>
        <p:spPr>
          <a:xfrm>
            <a:off x="209550" y="2198116"/>
            <a:ext cx="5524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solidFill>
                  <a:srgbClr val="003399"/>
                </a:solidFill>
                <a:latin typeface="Arial"/>
                <a:cs typeface="Arial"/>
              </a:rPr>
              <a:t>W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D9D9547A-C5BF-D742-9BB5-34C7CF8E4ED3}"/>
              </a:ext>
            </a:extLst>
          </p:cNvPr>
          <p:cNvSpPr/>
          <p:nvPr/>
        </p:nvSpPr>
        <p:spPr>
          <a:xfrm>
            <a:off x="1089660" y="203453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59" y="3990"/>
                </a:lnTo>
                <a:lnTo>
                  <a:pt x="208458" y="15544"/>
                </a:lnTo>
                <a:lnTo>
                  <a:pt x="164725" y="34032"/>
                </a:lnTo>
                <a:lnTo>
                  <a:pt x="124788" y="58826"/>
                </a:lnTo>
                <a:lnTo>
                  <a:pt x="89273" y="89296"/>
                </a:lnTo>
                <a:lnTo>
                  <a:pt x="58808" y="124815"/>
                </a:lnTo>
                <a:lnTo>
                  <a:pt x="34020" y="164753"/>
                </a:lnTo>
                <a:lnTo>
                  <a:pt x="15538" y="208483"/>
                </a:lnTo>
                <a:lnTo>
                  <a:pt x="3989" y="255374"/>
                </a:lnTo>
                <a:lnTo>
                  <a:pt x="0" y="304800"/>
                </a:lnTo>
                <a:lnTo>
                  <a:pt x="3989" y="354225"/>
                </a:lnTo>
                <a:lnTo>
                  <a:pt x="15538" y="401116"/>
                </a:lnTo>
                <a:lnTo>
                  <a:pt x="34020" y="444846"/>
                </a:lnTo>
                <a:lnTo>
                  <a:pt x="58808" y="484784"/>
                </a:lnTo>
                <a:lnTo>
                  <a:pt x="89273" y="520303"/>
                </a:lnTo>
                <a:lnTo>
                  <a:pt x="124788" y="550773"/>
                </a:lnTo>
                <a:lnTo>
                  <a:pt x="164725" y="575567"/>
                </a:lnTo>
                <a:lnTo>
                  <a:pt x="208458" y="594055"/>
                </a:lnTo>
                <a:lnTo>
                  <a:pt x="255359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099AECAD-FBDA-544D-84FD-9256EBF7D925}"/>
              </a:ext>
            </a:extLst>
          </p:cNvPr>
          <p:cNvSpPr txBox="1"/>
          <p:nvPr/>
        </p:nvSpPr>
        <p:spPr>
          <a:xfrm>
            <a:off x="1278382" y="2122678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E6DC7"/>
                </a:solidFill>
                <a:latin typeface="Arial Black"/>
                <a:cs typeface="Arial Black"/>
              </a:rPr>
              <a:t>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8" name="object 6">
            <a:extLst>
              <a:ext uri="{FF2B5EF4-FFF2-40B4-BE49-F238E27FC236}">
                <a16:creationId xmlns:a16="http://schemas.microsoft.com/office/drawing/2014/main" id="{ED581E54-EEE0-7245-A85F-024DA535D675}"/>
              </a:ext>
            </a:extLst>
          </p:cNvPr>
          <p:cNvSpPr/>
          <p:nvPr/>
        </p:nvSpPr>
        <p:spPr>
          <a:xfrm>
            <a:off x="2196845" y="326897"/>
            <a:ext cx="6947534" cy="1018540"/>
          </a:xfrm>
          <a:custGeom>
            <a:avLst/>
            <a:gdLst/>
            <a:ahLst/>
            <a:cxnLst/>
            <a:rect l="l" t="t" r="r" b="b"/>
            <a:pathLst>
              <a:path w="6947534" h="1018540">
                <a:moveTo>
                  <a:pt x="0" y="1018031"/>
                </a:moveTo>
                <a:lnTo>
                  <a:pt x="6947154" y="1018031"/>
                </a:lnTo>
                <a:lnTo>
                  <a:pt x="6947154" y="0"/>
                </a:lnTo>
                <a:lnTo>
                  <a:pt x="0" y="0"/>
                </a:lnTo>
                <a:lnTo>
                  <a:pt x="0" y="1018031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5A3D4C81-0480-4D42-B9C1-62E9B3A8D4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76094" y="350266"/>
            <a:ext cx="686790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Workspace and Projects</a:t>
            </a:r>
            <a:br>
              <a:rPr lang="en-US" dirty="0"/>
            </a:br>
            <a:r>
              <a:rPr lang="en-US" b="0" dirty="0"/>
              <a:t>(Think of your file paths!)</a:t>
            </a:r>
            <a:endParaRPr b="0" dirty="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FC5259E7-AB62-0C4B-A915-EC00025911EE}"/>
              </a:ext>
            </a:extLst>
          </p:cNvPr>
          <p:cNvSpPr txBox="1"/>
          <p:nvPr/>
        </p:nvSpPr>
        <p:spPr>
          <a:xfrm>
            <a:off x="209550" y="2801620"/>
            <a:ext cx="26136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Getting</a:t>
            </a:r>
            <a:r>
              <a:rPr sz="2400" spc="-110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15" dirty="0">
                <a:solidFill>
                  <a:srgbClr val="003399"/>
                </a:solidFill>
                <a:latin typeface="Arial Black"/>
                <a:cs typeface="Arial Black"/>
              </a:rPr>
              <a:t>Started  </a:t>
            </a: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with</a:t>
            </a:r>
            <a:r>
              <a:rPr sz="2400" spc="-25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-10" dirty="0">
                <a:solidFill>
                  <a:srgbClr val="003399"/>
                </a:solidFill>
                <a:latin typeface="Arial Black"/>
                <a:cs typeface="Arial Black"/>
              </a:rPr>
              <a:t>Eclipse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AFEFF3-FD9B-4146-9B8C-7FB0058FF504}"/>
              </a:ext>
            </a:extLst>
          </p:cNvPr>
          <p:cNvSpPr/>
          <p:nvPr/>
        </p:nvSpPr>
        <p:spPr>
          <a:xfrm>
            <a:off x="3352800" y="2708040"/>
            <a:ext cx="6400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/Users/</a:t>
            </a:r>
            <a:r>
              <a:rPr lang="en-US" sz="2000" b="1" dirty="0" err="1">
                <a:solidFill>
                  <a:srgbClr val="C00000"/>
                </a:solidFill>
              </a:rPr>
              <a:t>mikejohnson</a:t>
            </a:r>
            <a:r>
              <a:rPr lang="en-US" sz="2000" b="1" dirty="0">
                <a:solidFill>
                  <a:srgbClr val="C00000"/>
                </a:solidFill>
              </a:rPr>
              <a:t>/eclipse-workspace/</a:t>
            </a:r>
            <a:r>
              <a:rPr lang="en-US" sz="2000" b="1" dirty="0">
                <a:solidFill>
                  <a:srgbClr val="00B050"/>
                </a:solidFill>
              </a:rPr>
              <a:t>week1/</a:t>
            </a:r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B49FAE32-9B7C-1741-859B-3878A85936F9}"/>
              </a:ext>
            </a:extLst>
          </p:cNvPr>
          <p:cNvSpPr/>
          <p:nvPr/>
        </p:nvSpPr>
        <p:spPr>
          <a:xfrm rot="5400000">
            <a:off x="5324444" y="336285"/>
            <a:ext cx="400111" cy="4343400"/>
          </a:xfrm>
          <a:prstGeom prst="leftBrace">
            <a:avLst>
              <a:gd name="adj1" fmla="val 106125"/>
              <a:gd name="adj2" fmla="val 51089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868F673B-2C6E-DA4D-90F6-ACDA6E2B5674}"/>
              </a:ext>
            </a:extLst>
          </p:cNvPr>
          <p:cNvSpPr/>
          <p:nvPr/>
        </p:nvSpPr>
        <p:spPr>
          <a:xfrm rot="16200000">
            <a:off x="7935803" y="2872558"/>
            <a:ext cx="231662" cy="702846"/>
          </a:xfrm>
          <a:prstGeom prst="leftBrace">
            <a:avLst>
              <a:gd name="adj1" fmla="val 106125"/>
              <a:gd name="adj2" fmla="val 51089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0D5B03-E6AE-8F42-8101-D5B1FB144E7F}"/>
              </a:ext>
            </a:extLst>
          </p:cNvPr>
          <p:cNvSpPr txBox="1"/>
          <p:nvPr/>
        </p:nvSpPr>
        <p:spPr>
          <a:xfrm>
            <a:off x="4800600" y="1862665"/>
            <a:ext cx="121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Workspace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19DF9F-76DF-354F-A09C-4261B929CD7B}"/>
              </a:ext>
            </a:extLst>
          </p:cNvPr>
          <p:cNvSpPr txBox="1"/>
          <p:nvPr/>
        </p:nvSpPr>
        <p:spPr>
          <a:xfrm>
            <a:off x="7628537" y="3429000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447053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0EB44C8-724D-714C-A19F-5B4390B79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171" y="2391651"/>
            <a:ext cx="5433241" cy="3331373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250697" y="188976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39" y="1293623"/>
                </a:lnTo>
                <a:lnTo>
                  <a:pt x="743413" y="1288378"/>
                </a:lnTo>
                <a:lnTo>
                  <a:pt x="789697" y="1279788"/>
                </a:lnTo>
                <a:lnTo>
                  <a:pt x="834766" y="1267980"/>
                </a:lnTo>
                <a:lnTo>
                  <a:pt x="878494" y="1253078"/>
                </a:lnTo>
                <a:lnTo>
                  <a:pt x="920756" y="1235208"/>
                </a:lnTo>
                <a:lnTo>
                  <a:pt x="961427" y="1214494"/>
                </a:lnTo>
                <a:lnTo>
                  <a:pt x="1000382" y="1191062"/>
                </a:lnTo>
                <a:lnTo>
                  <a:pt x="1037495" y="1165037"/>
                </a:lnTo>
                <a:lnTo>
                  <a:pt x="1072641" y="1136545"/>
                </a:lnTo>
                <a:lnTo>
                  <a:pt x="1105695" y="1105709"/>
                </a:lnTo>
                <a:lnTo>
                  <a:pt x="1136532" y="1072656"/>
                </a:lnTo>
                <a:lnTo>
                  <a:pt x="1165026" y="1037511"/>
                </a:lnTo>
                <a:lnTo>
                  <a:pt x="1191053" y="1000398"/>
                </a:lnTo>
                <a:lnTo>
                  <a:pt x="1214486" y="961444"/>
                </a:lnTo>
                <a:lnTo>
                  <a:pt x="1235202" y="920773"/>
                </a:lnTo>
                <a:lnTo>
                  <a:pt x="1253074" y="878510"/>
                </a:lnTo>
                <a:lnTo>
                  <a:pt x="1267977" y="834780"/>
                </a:lnTo>
                <a:lnTo>
                  <a:pt x="1279787" y="789709"/>
                </a:lnTo>
                <a:lnTo>
                  <a:pt x="1288377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7" y="551977"/>
                </a:lnTo>
                <a:lnTo>
                  <a:pt x="1279787" y="505690"/>
                </a:lnTo>
                <a:lnTo>
                  <a:pt x="1267977" y="460619"/>
                </a:lnTo>
                <a:lnTo>
                  <a:pt x="1253074" y="416889"/>
                </a:lnTo>
                <a:lnTo>
                  <a:pt x="1235202" y="374626"/>
                </a:lnTo>
                <a:lnTo>
                  <a:pt x="1214486" y="333955"/>
                </a:lnTo>
                <a:lnTo>
                  <a:pt x="1191053" y="295001"/>
                </a:lnTo>
                <a:lnTo>
                  <a:pt x="1165026" y="257888"/>
                </a:lnTo>
                <a:lnTo>
                  <a:pt x="1136532" y="222743"/>
                </a:lnTo>
                <a:lnTo>
                  <a:pt x="1105695" y="189690"/>
                </a:lnTo>
                <a:lnTo>
                  <a:pt x="1072641" y="158854"/>
                </a:lnTo>
                <a:lnTo>
                  <a:pt x="1037495" y="130362"/>
                </a:lnTo>
                <a:lnTo>
                  <a:pt x="1000382" y="104337"/>
                </a:lnTo>
                <a:lnTo>
                  <a:pt x="961427" y="80905"/>
                </a:lnTo>
                <a:lnTo>
                  <a:pt x="920756" y="60191"/>
                </a:lnTo>
                <a:lnTo>
                  <a:pt x="878494" y="42321"/>
                </a:lnTo>
                <a:lnTo>
                  <a:pt x="834766" y="27419"/>
                </a:lnTo>
                <a:lnTo>
                  <a:pt x="789697" y="15611"/>
                </a:lnTo>
                <a:lnTo>
                  <a:pt x="743413" y="7021"/>
                </a:lnTo>
                <a:lnTo>
                  <a:pt x="696039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9550" y="2198116"/>
            <a:ext cx="5524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solidFill>
                  <a:srgbClr val="003399"/>
                </a:solidFill>
                <a:latin typeface="Arial"/>
                <a:cs typeface="Arial"/>
              </a:rPr>
              <a:t>W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89660" y="203453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59" y="3990"/>
                </a:lnTo>
                <a:lnTo>
                  <a:pt x="208458" y="15544"/>
                </a:lnTo>
                <a:lnTo>
                  <a:pt x="164725" y="34032"/>
                </a:lnTo>
                <a:lnTo>
                  <a:pt x="124788" y="58826"/>
                </a:lnTo>
                <a:lnTo>
                  <a:pt x="89273" y="89296"/>
                </a:lnTo>
                <a:lnTo>
                  <a:pt x="58808" y="124815"/>
                </a:lnTo>
                <a:lnTo>
                  <a:pt x="34020" y="164753"/>
                </a:lnTo>
                <a:lnTo>
                  <a:pt x="15538" y="208483"/>
                </a:lnTo>
                <a:lnTo>
                  <a:pt x="3989" y="255374"/>
                </a:lnTo>
                <a:lnTo>
                  <a:pt x="0" y="304800"/>
                </a:lnTo>
                <a:lnTo>
                  <a:pt x="3989" y="354225"/>
                </a:lnTo>
                <a:lnTo>
                  <a:pt x="15538" y="401116"/>
                </a:lnTo>
                <a:lnTo>
                  <a:pt x="34020" y="444846"/>
                </a:lnTo>
                <a:lnTo>
                  <a:pt x="58808" y="484784"/>
                </a:lnTo>
                <a:lnTo>
                  <a:pt x="89273" y="520303"/>
                </a:lnTo>
                <a:lnTo>
                  <a:pt x="124788" y="550773"/>
                </a:lnTo>
                <a:lnTo>
                  <a:pt x="164725" y="575567"/>
                </a:lnTo>
                <a:lnTo>
                  <a:pt x="208458" y="594055"/>
                </a:lnTo>
                <a:lnTo>
                  <a:pt x="255359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8382" y="2122678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E6DC7"/>
                </a:solidFill>
                <a:latin typeface="Arial Black"/>
                <a:cs typeface="Arial Black"/>
              </a:rPr>
              <a:t>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6845" y="326897"/>
            <a:ext cx="6947534" cy="1018540"/>
          </a:xfrm>
          <a:custGeom>
            <a:avLst/>
            <a:gdLst/>
            <a:ahLst/>
            <a:cxnLst/>
            <a:rect l="l" t="t" r="r" b="b"/>
            <a:pathLst>
              <a:path w="6947534" h="1018540">
                <a:moveTo>
                  <a:pt x="0" y="1018031"/>
                </a:moveTo>
                <a:lnTo>
                  <a:pt x="6947154" y="1018031"/>
                </a:lnTo>
                <a:lnTo>
                  <a:pt x="6947154" y="0"/>
                </a:lnTo>
                <a:lnTo>
                  <a:pt x="0" y="0"/>
                </a:lnTo>
                <a:lnTo>
                  <a:pt x="0" y="1018031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6094" y="350266"/>
            <a:ext cx="321183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Create a new</a:t>
            </a:r>
            <a:r>
              <a:rPr spc="-75" dirty="0"/>
              <a:t> </a:t>
            </a:r>
            <a:r>
              <a:rPr dirty="0"/>
              <a:t>class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477514" y="1509521"/>
            <a:ext cx="5414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800" spc="-60" dirty="0">
                <a:solidFill>
                  <a:srgbClr val="003399"/>
                </a:solidFill>
                <a:latin typeface="Arial"/>
                <a:cs typeface="Arial"/>
              </a:rPr>
              <a:t>You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will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now create your first </a:t>
            </a:r>
            <a:r>
              <a:rPr sz="1800" b="1" dirty="0">
                <a:solidFill>
                  <a:srgbClr val="003399"/>
                </a:solidFill>
                <a:latin typeface="Arial"/>
                <a:cs typeface="Arial"/>
              </a:rPr>
              <a:t>class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within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the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Java  </a:t>
            </a:r>
            <a:r>
              <a:rPr sz="1800" b="1" spc="-5" dirty="0">
                <a:solidFill>
                  <a:srgbClr val="003399"/>
                </a:solidFill>
                <a:latin typeface="Arial"/>
                <a:cs typeface="Arial"/>
              </a:rPr>
              <a:t>Project</a:t>
            </a:r>
            <a:r>
              <a:rPr lang="en-US" sz="1800" spc="-5" dirty="0">
                <a:solidFill>
                  <a:srgbClr val="003399"/>
                </a:solidFill>
                <a:latin typeface="Arial"/>
                <a:cs typeface="Arial"/>
              </a:rPr>
              <a:t> (that lives in your </a:t>
            </a:r>
            <a:r>
              <a:rPr lang="en-US" sz="1800" b="1" spc="-5" dirty="0">
                <a:solidFill>
                  <a:srgbClr val="003399"/>
                </a:solidFill>
                <a:latin typeface="Arial"/>
                <a:cs typeface="Arial"/>
              </a:rPr>
              <a:t>workspace</a:t>
            </a:r>
            <a:r>
              <a:rPr lang="en-US" sz="1800" spc="-5" dirty="0">
                <a:solidFill>
                  <a:srgbClr val="003399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9550" y="2801620"/>
            <a:ext cx="26136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Getting</a:t>
            </a:r>
            <a:r>
              <a:rPr sz="2400" spc="-110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15" dirty="0">
                <a:solidFill>
                  <a:srgbClr val="003399"/>
                </a:solidFill>
                <a:latin typeface="Arial Black"/>
                <a:cs typeface="Arial Black"/>
              </a:rPr>
              <a:t>Started  </a:t>
            </a: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with</a:t>
            </a:r>
            <a:r>
              <a:rPr sz="2400" spc="-25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-10" dirty="0">
                <a:solidFill>
                  <a:srgbClr val="003399"/>
                </a:solidFill>
                <a:latin typeface="Arial Black"/>
                <a:cs typeface="Arial Black"/>
              </a:rPr>
              <a:t>Eclipse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69012" y="2976105"/>
            <a:ext cx="1168400" cy="153670"/>
          </a:xfrm>
          <a:custGeom>
            <a:avLst/>
            <a:gdLst/>
            <a:ahLst/>
            <a:cxnLst/>
            <a:rect l="l" t="t" r="r" b="b"/>
            <a:pathLst>
              <a:path w="1168400" h="153669">
                <a:moveTo>
                  <a:pt x="153162" y="0"/>
                </a:moveTo>
                <a:lnTo>
                  <a:pt x="0" y="76580"/>
                </a:lnTo>
                <a:lnTo>
                  <a:pt x="153162" y="153162"/>
                </a:lnTo>
                <a:lnTo>
                  <a:pt x="153162" y="102107"/>
                </a:lnTo>
                <a:lnTo>
                  <a:pt x="127634" y="102107"/>
                </a:lnTo>
                <a:lnTo>
                  <a:pt x="127634" y="51053"/>
                </a:lnTo>
                <a:lnTo>
                  <a:pt x="153162" y="51053"/>
                </a:lnTo>
                <a:lnTo>
                  <a:pt x="153162" y="0"/>
                </a:lnTo>
                <a:close/>
              </a:path>
              <a:path w="1168400" h="153669">
                <a:moveTo>
                  <a:pt x="153162" y="51053"/>
                </a:moveTo>
                <a:lnTo>
                  <a:pt x="127634" y="51053"/>
                </a:lnTo>
                <a:lnTo>
                  <a:pt x="127634" y="102107"/>
                </a:lnTo>
                <a:lnTo>
                  <a:pt x="153162" y="102107"/>
                </a:lnTo>
                <a:lnTo>
                  <a:pt x="153162" y="51053"/>
                </a:lnTo>
                <a:close/>
              </a:path>
              <a:path w="1168400" h="153669">
                <a:moveTo>
                  <a:pt x="1168399" y="51053"/>
                </a:moveTo>
                <a:lnTo>
                  <a:pt x="153162" y="51053"/>
                </a:lnTo>
                <a:lnTo>
                  <a:pt x="153162" y="102107"/>
                </a:lnTo>
                <a:lnTo>
                  <a:pt x="1168399" y="102107"/>
                </a:lnTo>
                <a:lnTo>
                  <a:pt x="1168399" y="5105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000D788C-148E-3F46-B95E-7A2A248852D4}"/>
              </a:ext>
            </a:extLst>
          </p:cNvPr>
          <p:cNvSpPr txBox="1"/>
          <p:nvPr/>
        </p:nvSpPr>
        <p:spPr>
          <a:xfrm>
            <a:off x="6400800" y="6589522"/>
            <a:ext cx="294665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spcBef>
                <a:spcPts val="450"/>
              </a:spcBef>
              <a:buClr>
                <a:srgbClr val="99CC00"/>
              </a:buClr>
              <a:buSzPct val="150000"/>
              <a:tabLst>
                <a:tab pos="1155700" algn="l"/>
              </a:tabLst>
            </a:pPr>
            <a:r>
              <a:rPr lang="en-US" sz="1000" spc="-5" dirty="0">
                <a:solidFill>
                  <a:srgbClr val="003399"/>
                </a:solidFill>
                <a:latin typeface="Arial"/>
                <a:cs typeface="Arial"/>
              </a:rPr>
              <a:t>https://mikejohnson51.github.io/geog178</a:t>
            </a:r>
            <a:endParaRPr lang="en-US"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36EC13E-3E9A-8540-8853-3FBC06B45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490" y="3197971"/>
            <a:ext cx="3113710" cy="3333132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250697" y="188976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39" y="1293623"/>
                </a:lnTo>
                <a:lnTo>
                  <a:pt x="743413" y="1288378"/>
                </a:lnTo>
                <a:lnTo>
                  <a:pt x="789697" y="1279788"/>
                </a:lnTo>
                <a:lnTo>
                  <a:pt x="834766" y="1267980"/>
                </a:lnTo>
                <a:lnTo>
                  <a:pt x="878494" y="1253078"/>
                </a:lnTo>
                <a:lnTo>
                  <a:pt x="920756" y="1235208"/>
                </a:lnTo>
                <a:lnTo>
                  <a:pt x="961427" y="1214494"/>
                </a:lnTo>
                <a:lnTo>
                  <a:pt x="1000382" y="1191062"/>
                </a:lnTo>
                <a:lnTo>
                  <a:pt x="1037495" y="1165037"/>
                </a:lnTo>
                <a:lnTo>
                  <a:pt x="1072641" y="1136545"/>
                </a:lnTo>
                <a:lnTo>
                  <a:pt x="1105695" y="1105709"/>
                </a:lnTo>
                <a:lnTo>
                  <a:pt x="1136532" y="1072656"/>
                </a:lnTo>
                <a:lnTo>
                  <a:pt x="1165026" y="1037511"/>
                </a:lnTo>
                <a:lnTo>
                  <a:pt x="1191053" y="1000398"/>
                </a:lnTo>
                <a:lnTo>
                  <a:pt x="1214486" y="961444"/>
                </a:lnTo>
                <a:lnTo>
                  <a:pt x="1235202" y="920773"/>
                </a:lnTo>
                <a:lnTo>
                  <a:pt x="1253074" y="878510"/>
                </a:lnTo>
                <a:lnTo>
                  <a:pt x="1267977" y="834780"/>
                </a:lnTo>
                <a:lnTo>
                  <a:pt x="1279787" y="789709"/>
                </a:lnTo>
                <a:lnTo>
                  <a:pt x="1288377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7" y="551977"/>
                </a:lnTo>
                <a:lnTo>
                  <a:pt x="1279787" y="505690"/>
                </a:lnTo>
                <a:lnTo>
                  <a:pt x="1267977" y="460619"/>
                </a:lnTo>
                <a:lnTo>
                  <a:pt x="1253074" y="416889"/>
                </a:lnTo>
                <a:lnTo>
                  <a:pt x="1235202" y="374626"/>
                </a:lnTo>
                <a:lnTo>
                  <a:pt x="1214486" y="333955"/>
                </a:lnTo>
                <a:lnTo>
                  <a:pt x="1191053" y="295001"/>
                </a:lnTo>
                <a:lnTo>
                  <a:pt x="1165026" y="257888"/>
                </a:lnTo>
                <a:lnTo>
                  <a:pt x="1136532" y="222743"/>
                </a:lnTo>
                <a:lnTo>
                  <a:pt x="1105695" y="189690"/>
                </a:lnTo>
                <a:lnTo>
                  <a:pt x="1072641" y="158854"/>
                </a:lnTo>
                <a:lnTo>
                  <a:pt x="1037495" y="130362"/>
                </a:lnTo>
                <a:lnTo>
                  <a:pt x="1000382" y="104337"/>
                </a:lnTo>
                <a:lnTo>
                  <a:pt x="961427" y="80905"/>
                </a:lnTo>
                <a:lnTo>
                  <a:pt x="920756" y="60191"/>
                </a:lnTo>
                <a:lnTo>
                  <a:pt x="878494" y="42321"/>
                </a:lnTo>
                <a:lnTo>
                  <a:pt x="834766" y="27419"/>
                </a:lnTo>
                <a:lnTo>
                  <a:pt x="789697" y="15611"/>
                </a:lnTo>
                <a:lnTo>
                  <a:pt x="743413" y="7021"/>
                </a:lnTo>
                <a:lnTo>
                  <a:pt x="696039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9550" y="2198116"/>
            <a:ext cx="5524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solidFill>
                  <a:srgbClr val="003399"/>
                </a:solidFill>
                <a:latin typeface="Arial"/>
                <a:cs typeface="Arial"/>
              </a:rPr>
              <a:t>W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89660" y="203453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59" y="3990"/>
                </a:lnTo>
                <a:lnTo>
                  <a:pt x="208458" y="15544"/>
                </a:lnTo>
                <a:lnTo>
                  <a:pt x="164725" y="34032"/>
                </a:lnTo>
                <a:lnTo>
                  <a:pt x="124788" y="58826"/>
                </a:lnTo>
                <a:lnTo>
                  <a:pt x="89273" y="89296"/>
                </a:lnTo>
                <a:lnTo>
                  <a:pt x="58808" y="124815"/>
                </a:lnTo>
                <a:lnTo>
                  <a:pt x="34020" y="164753"/>
                </a:lnTo>
                <a:lnTo>
                  <a:pt x="15538" y="208483"/>
                </a:lnTo>
                <a:lnTo>
                  <a:pt x="3989" y="255374"/>
                </a:lnTo>
                <a:lnTo>
                  <a:pt x="0" y="304800"/>
                </a:lnTo>
                <a:lnTo>
                  <a:pt x="3989" y="354225"/>
                </a:lnTo>
                <a:lnTo>
                  <a:pt x="15538" y="401116"/>
                </a:lnTo>
                <a:lnTo>
                  <a:pt x="34020" y="444846"/>
                </a:lnTo>
                <a:lnTo>
                  <a:pt x="58808" y="484784"/>
                </a:lnTo>
                <a:lnTo>
                  <a:pt x="89273" y="520303"/>
                </a:lnTo>
                <a:lnTo>
                  <a:pt x="124788" y="550773"/>
                </a:lnTo>
                <a:lnTo>
                  <a:pt x="164725" y="575567"/>
                </a:lnTo>
                <a:lnTo>
                  <a:pt x="208458" y="594055"/>
                </a:lnTo>
                <a:lnTo>
                  <a:pt x="255359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78382" y="2122678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E6DC7"/>
                </a:solidFill>
                <a:latin typeface="Arial Black"/>
                <a:cs typeface="Arial Black"/>
              </a:rPr>
              <a:t>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96845" y="326897"/>
            <a:ext cx="6947534" cy="1018540"/>
          </a:xfrm>
          <a:custGeom>
            <a:avLst/>
            <a:gdLst/>
            <a:ahLst/>
            <a:cxnLst/>
            <a:rect l="l" t="t" r="r" b="b"/>
            <a:pathLst>
              <a:path w="6947534" h="1018540">
                <a:moveTo>
                  <a:pt x="0" y="1018031"/>
                </a:moveTo>
                <a:lnTo>
                  <a:pt x="6947154" y="1018031"/>
                </a:lnTo>
                <a:lnTo>
                  <a:pt x="6947154" y="0"/>
                </a:lnTo>
                <a:lnTo>
                  <a:pt x="0" y="0"/>
                </a:lnTo>
                <a:lnTo>
                  <a:pt x="0" y="1018031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76094" y="350266"/>
            <a:ext cx="327025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Create a new</a:t>
            </a:r>
            <a:r>
              <a:rPr spc="-80" dirty="0"/>
              <a:t> </a:t>
            </a:r>
            <a:r>
              <a:rPr dirty="0"/>
              <a:t>Class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477514" y="1511045"/>
            <a:ext cx="4828286" cy="6739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Enter a Name for the class</a:t>
            </a:r>
            <a:r>
              <a:rPr sz="1400" spc="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(</a:t>
            </a:r>
            <a:r>
              <a:rPr lang="en-US" sz="1400" spc="-5" dirty="0" err="1">
                <a:solidFill>
                  <a:srgbClr val="99CC00"/>
                </a:solidFill>
                <a:latin typeface="Arial"/>
                <a:cs typeface="Arial"/>
              </a:rPr>
              <a:t>H</a:t>
            </a:r>
            <a:r>
              <a:rPr sz="1400" spc="-5" dirty="0" err="1">
                <a:solidFill>
                  <a:srgbClr val="99CC00"/>
                </a:solidFill>
                <a:latin typeface="Arial"/>
                <a:cs typeface="Arial"/>
              </a:rPr>
              <a:t>ello_</a:t>
            </a:r>
            <a:r>
              <a:rPr lang="en-US" sz="1400" spc="-5" dirty="0" err="1">
                <a:solidFill>
                  <a:srgbClr val="99CC00"/>
                </a:solidFill>
                <a:latin typeface="Arial"/>
                <a:cs typeface="Arial"/>
              </a:rPr>
              <a:t>W</a:t>
            </a:r>
            <a:r>
              <a:rPr sz="1400" spc="-5" dirty="0" err="1">
                <a:solidFill>
                  <a:srgbClr val="99CC00"/>
                </a:solidFill>
                <a:latin typeface="Arial"/>
                <a:cs typeface="Arial"/>
              </a:rPr>
              <a:t>orld</a:t>
            </a: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)</a:t>
            </a:r>
            <a:endParaRPr sz="1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40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400" spc="-45" dirty="0">
                <a:solidFill>
                  <a:srgbClr val="003399"/>
                </a:solidFill>
                <a:latin typeface="Arial"/>
                <a:cs typeface="Arial"/>
              </a:rPr>
              <a:t>You </a:t>
            </a: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can also</a:t>
            </a:r>
            <a:r>
              <a:rPr sz="1400" spc="1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3399"/>
                </a:solidFill>
                <a:latin typeface="Arial"/>
                <a:cs typeface="Arial"/>
              </a:rPr>
              <a:t>specify:</a:t>
            </a:r>
            <a:endParaRPr sz="14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250"/>
              </a:spcBef>
              <a:buClr>
                <a:srgbClr val="99CC00"/>
              </a:buClr>
              <a:buSzPct val="150000"/>
              <a:buChar char="•"/>
              <a:tabLst>
                <a:tab pos="755015" algn="l"/>
                <a:tab pos="755650" algn="l"/>
              </a:tabLst>
            </a:pPr>
            <a:r>
              <a:rPr sz="1000" spc="-5" dirty="0">
                <a:solidFill>
                  <a:srgbClr val="003399"/>
                </a:solidFill>
                <a:latin typeface="Arial"/>
                <a:cs typeface="Arial"/>
              </a:rPr>
              <a:t>package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34714" y="2194560"/>
            <a:ext cx="2136140" cy="556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rgbClr val="99CC00"/>
              </a:buClr>
              <a:buSzPct val="150000"/>
              <a:buChar char="•"/>
              <a:tabLst>
                <a:tab pos="297815" algn="l"/>
                <a:tab pos="298450" algn="l"/>
              </a:tabLst>
            </a:pPr>
            <a:r>
              <a:rPr sz="1000" spc="-5" dirty="0">
                <a:solidFill>
                  <a:srgbClr val="003399"/>
                </a:solidFill>
                <a:latin typeface="Arial"/>
                <a:cs typeface="Arial"/>
              </a:rPr>
              <a:t>Superclass</a:t>
            </a:r>
            <a:endParaRPr sz="1000" dirty="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240"/>
              </a:spcBef>
              <a:buClr>
                <a:srgbClr val="99CC00"/>
              </a:buClr>
              <a:buSzPct val="150000"/>
              <a:buChar char="•"/>
              <a:tabLst>
                <a:tab pos="297815" algn="l"/>
                <a:tab pos="298450" algn="l"/>
              </a:tabLst>
            </a:pPr>
            <a:r>
              <a:rPr sz="1000" spc="-5" dirty="0">
                <a:solidFill>
                  <a:srgbClr val="003399"/>
                </a:solidFill>
                <a:latin typeface="Arial"/>
                <a:cs typeface="Arial"/>
              </a:rPr>
              <a:t>Whether </a:t>
            </a:r>
            <a:r>
              <a:rPr sz="1000" dirty="0">
                <a:solidFill>
                  <a:srgbClr val="003399"/>
                </a:solidFill>
                <a:latin typeface="Arial"/>
                <a:cs typeface="Arial"/>
              </a:rPr>
              <a:t>or not to include a</a:t>
            </a:r>
            <a:r>
              <a:rPr sz="1000" spc="-17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003399"/>
                </a:solidFill>
                <a:latin typeface="Arial"/>
                <a:cs typeface="Arial"/>
              </a:rPr>
              <a:t>main</a:t>
            </a:r>
            <a:endParaRPr sz="1000" dirty="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240"/>
              </a:spcBef>
              <a:buClr>
                <a:srgbClr val="99CC00"/>
              </a:buClr>
              <a:buSzPct val="150000"/>
              <a:buChar char="•"/>
              <a:tabLst>
                <a:tab pos="297815" algn="l"/>
                <a:tab pos="298450" algn="l"/>
              </a:tabLst>
            </a:pPr>
            <a:r>
              <a:rPr sz="1000" spc="-5" dirty="0">
                <a:solidFill>
                  <a:srgbClr val="003399"/>
                </a:solidFill>
                <a:latin typeface="Arial"/>
                <a:cs typeface="Arial"/>
              </a:rPr>
              <a:t>Etc..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77514" y="2754883"/>
            <a:ext cx="4828286" cy="4815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5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Fill in necessary</a:t>
            </a:r>
            <a:r>
              <a:rPr sz="1400" spc="-2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information</a:t>
            </a:r>
            <a:r>
              <a:rPr lang="en-US" sz="1400" spc="-5" dirty="0">
                <a:solidFill>
                  <a:srgbClr val="003399"/>
                </a:solidFill>
                <a:latin typeface="Arial"/>
                <a:cs typeface="Arial"/>
              </a:rPr>
              <a:t> as seen below</a:t>
            </a:r>
            <a:endParaRPr sz="1400" dirty="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340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Click </a:t>
            </a:r>
            <a:r>
              <a:rPr sz="1400" dirty="0">
                <a:solidFill>
                  <a:srgbClr val="003399"/>
                </a:solidFill>
                <a:latin typeface="Arial"/>
                <a:cs typeface="Arial"/>
              </a:rPr>
              <a:t>“</a:t>
            </a:r>
            <a:r>
              <a:rPr sz="1400" i="1" dirty="0">
                <a:solidFill>
                  <a:srgbClr val="003399"/>
                </a:solidFill>
                <a:latin typeface="Arial"/>
                <a:cs typeface="Arial"/>
              </a:rPr>
              <a:t>Finish</a:t>
            </a:r>
            <a:r>
              <a:rPr sz="1400" dirty="0">
                <a:solidFill>
                  <a:srgbClr val="003399"/>
                </a:solidFill>
                <a:latin typeface="Arial"/>
                <a:cs typeface="Arial"/>
              </a:rPr>
              <a:t>”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9550" y="2801620"/>
            <a:ext cx="26136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Getting</a:t>
            </a:r>
            <a:r>
              <a:rPr sz="2400" spc="-110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15" dirty="0">
                <a:solidFill>
                  <a:srgbClr val="003399"/>
                </a:solidFill>
                <a:latin typeface="Arial Black"/>
                <a:cs typeface="Arial Black"/>
              </a:rPr>
              <a:t>Started  </a:t>
            </a: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with</a:t>
            </a:r>
            <a:r>
              <a:rPr sz="2400" spc="-25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-10" dirty="0">
                <a:solidFill>
                  <a:srgbClr val="003399"/>
                </a:solidFill>
                <a:latin typeface="Arial Black"/>
                <a:cs typeface="Arial Black"/>
              </a:rPr>
              <a:t>Eclipse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72000" y="5340096"/>
            <a:ext cx="1683130" cy="153670"/>
          </a:xfrm>
          <a:custGeom>
            <a:avLst/>
            <a:gdLst/>
            <a:ahLst/>
            <a:cxnLst/>
            <a:rect l="l" t="t" r="r" b="b"/>
            <a:pathLst>
              <a:path w="1168400" h="153670">
                <a:moveTo>
                  <a:pt x="1015238" y="0"/>
                </a:moveTo>
                <a:lnTo>
                  <a:pt x="1015238" y="153161"/>
                </a:lnTo>
                <a:lnTo>
                  <a:pt x="1117346" y="102107"/>
                </a:lnTo>
                <a:lnTo>
                  <a:pt x="1040765" y="102107"/>
                </a:lnTo>
                <a:lnTo>
                  <a:pt x="1040765" y="51053"/>
                </a:lnTo>
                <a:lnTo>
                  <a:pt x="1117346" y="51053"/>
                </a:lnTo>
                <a:lnTo>
                  <a:pt x="1015238" y="0"/>
                </a:lnTo>
                <a:close/>
              </a:path>
              <a:path w="1168400" h="153670">
                <a:moveTo>
                  <a:pt x="1015238" y="51053"/>
                </a:moveTo>
                <a:lnTo>
                  <a:pt x="0" y="51053"/>
                </a:lnTo>
                <a:lnTo>
                  <a:pt x="0" y="102107"/>
                </a:lnTo>
                <a:lnTo>
                  <a:pt x="1015238" y="102107"/>
                </a:lnTo>
                <a:lnTo>
                  <a:pt x="1015238" y="51053"/>
                </a:lnTo>
                <a:close/>
              </a:path>
              <a:path w="1168400" h="153670">
                <a:moveTo>
                  <a:pt x="1117346" y="51053"/>
                </a:moveTo>
                <a:lnTo>
                  <a:pt x="1040765" y="51053"/>
                </a:lnTo>
                <a:lnTo>
                  <a:pt x="1040765" y="102107"/>
                </a:lnTo>
                <a:lnTo>
                  <a:pt x="1117346" y="102107"/>
                </a:lnTo>
                <a:lnTo>
                  <a:pt x="1168400" y="76580"/>
                </a:lnTo>
                <a:lnTo>
                  <a:pt x="1117346" y="51053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87621" y="3680459"/>
            <a:ext cx="1168400" cy="153670"/>
          </a:xfrm>
          <a:custGeom>
            <a:avLst/>
            <a:gdLst/>
            <a:ahLst/>
            <a:cxnLst/>
            <a:rect l="l" t="t" r="r" b="b"/>
            <a:pathLst>
              <a:path w="1168400" h="153670">
                <a:moveTo>
                  <a:pt x="1015238" y="0"/>
                </a:moveTo>
                <a:lnTo>
                  <a:pt x="1015238" y="153162"/>
                </a:lnTo>
                <a:lnTo>
                  <a:pt x="1117346" y="102107"/>
                </a:lnTo>
                <a:lnTo>
                  <a:pt x="1040764" y="102107"/>
                </a:lnTo>
                <a:lnTo>
                  <a:pt x="1040764" y="51053"/>
                </a:lnTo>
                <a:lnTo>
                  <a:pt x="1117345" y="51053"/>
                </a:lnTo>
                <a:lnTo>
                  <a:pt x="1015238" y="0"/>
                </a:lnTo>
                <a:close/>
              </a:path>
              <a:path w="1168400" h="153670">
                <a:moveTo>
                  <a:pt x="1015238" y="51053"/>
                </a:moveTo>
                <a:lnTo>
                  <a:pt x="0" y="51053"/>
                </a:lnTo>
                <a:lnTo>
                  <a:pt x="0" y="102107"/>
                </a:lnTo>
                <a:lnTo>
                  <a:pt x="1015238" y="102107"/>
                </a:lnTo>
                <a:lnTo>
                  <a:pt x="1015238" y="51053"/>
                </a:lnTo>
                <a:close/>
              </a:path>
              <a:path w="1168400" h="153670">
                <a:moveTo>
                  <a:pt x="1117345" y="51053"/>
                </a:moveTo>
                <a:lnTo>
                  <a:pt x="1040764" y="51053"/>
                </a:lnTo>
                <a:lnTo>
                  <a:pt x="1040764" y="102107"/>
                </a:lnTo>
                <a:lnTo>
                  <a:pt x="1117346" y="102107"/>
                </a:lnTo>
                <a:lnTo>
                  <a:pt x="1168400" y="76581"/>
                </a:lnTo>
                <a:lnTo>
                  <a:pt x="1117345" y="51053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34036FA2-CF48-7E49-B64D-B59ACC69D3E3}"/>
              </a:ext>
            </a:extLst>
          </p:cNvPr>
          <p:cNvSpPr txBox="1"/>
          <p:nvPr/>
        </p:nvSpPr>
        <p:spPr>
          <a:xfrm>
            <a:off x="6400800" y="6629400"/>
            <a:ext cx="294665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spcBef>
                <a:spcPts val="450"/>
              </a:spcBef>
              <a:buClr>
                <a:srgbClr val="99CC00"/>
              </a:buClr>
              <a:buSzPct val="150000"/>
              <a:tabLst>
                <a:tab pos="1155700" algn="l"/>
              </a:tabLst>
            </a:pPr>
            <a:r>
              <a:rPr lang="en-US" sz="1000" spc="-5" dirty="0">
                <a:solidFill>
                  <a:srgbClr val="003399"/>
                </a:solidFill>
                <a:latin typeface="Arial"/>
                <a:cs typeface="Arial"/>
              </a:rPr>
              <a:t>https://mikejohnson51.github.io/geog178</a:t>
            </a:r>
            <a:endParaRPr lang="en-US" sz="1000" dirty="0"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17219A-78E5-D340-9E41-B19044156B40}"/>
              </a:ext>
            </a:extLst>
          </p:cNvPr>
          <p:cNvSpPr txBox="1"/>
          <p:nvPr/>
        </p:nvSpPr>
        <p:spPr>
          <a:xfrm>
            <a:off x="6255130" y="2066537"/>
            <a:ext cx="229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Ignore these for now…</a:t>
            </a: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C2E5371E-807A-8D49-8464-9CA6BC1E253A}"/>
              </a:ext>
            </a:extLst>
          </p:cNvPr>
          <p:cNvSpPr/>
          <p:nvPr/>
        </p:nvSpPr>
        <p:spPr>
          <a:xfrm>
            <a:off x="4545012" y="4268364"/>
            <a:ext cx="1168400" cy="153670"/>
          </a:xfrm>
          <a:custGeom>
            <a:avLst/>
            <a:gdLst/>
            <a:ahLst/>
            <a:cxnLst/>
            <a:rect l="l" t="t" r="r" b="b"/>
            <a:pathLst>
              <a:path w="1168400" h="153670">
                <a:moveTo>
                  <a:pt x="1015238" y="0"/>
                </a:moveTo>
                <a:lnTo>
                  <a:pt x="1015238" y="153162"/>
                </a:lnTo>
                <a:lnTo>
                  <a:pt x="1117346" y="102107"/>
                </a:lnTo>
                <a:lnTo>
                  <a:pt x="1040764" y="102107"/>
                </a:lnTo>
                <a:lnTo>
                  <a:pt x="1040764" y="51053"/>
                </a:lnTo>
                <a:lnTo>
                  <a:pt x="1117345" y="51053"/>
                </a:lnTo>
                <a:lnTo>
                  <a:pt x="1015238" y="0"/>
                </a:lnTo>
                <a:close/>
              </a:path>
              <a:path w="1168400" h="153670">
                <a:moveTo>
                  <a:pt x="1015238" y="51053"/>
                </a:moveTo>
                <a:lnTo>
                  <a:pt x="0" y="51053"/>
                </a:lnTo>
                <a:lnTo>
                  <a:pt x="0" y="102107"/>
                </a:lnTo>
                <a:lnTo>
                  <a:pt x="1015238" y="102107"/>
                </a:lnTo>
                <a:lnTo>
                  <a:pt x="1015238" y="51053"/>
                </a:lnTo>
                <a:close/>
              </a:path>
              <a:path w="1168400" h="153670">
                <a:moveTo>
                  <a:pt x="1117345" y="51053"/>
                </a:moveTo>
                <a:lnTo>
                  <a:pt x="1040764" y="51053"/>
                </a:lnTo>
                <a:lnTo>
                  <a:pt x="1040764" y="102107"/>
                </a:lnTo>
                <a:lnTo>
                  <a:pt x="1117346" y="102107"/>
                </a:lnTo>
                <a:lnTo>
                  <a:pt x="1168400" y="76581"/>
                </a:lnTo>
                <a:lnTo>
                  <a:pt x="1117345" y="51053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69B6F3A-7EDE-B545-B7D6-3B433E32F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201" y="2281089"/>
            <a:ext cx="5573649" cy="348353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50697" y="188976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39" y="1293623"/>
                </a:lnTo>
                <a:lnTo>
                  <a:pt x="743413" y="1288378"/>
                </a:lnTo>
                <a:lnTo>
                  <a:pt x="789697" y="1279788"/>
                </a:lnTo>
                <a:lnTo>
                  <a:pt x="834766" y="1267980"/>
                </a:lnTo>
                <a:lnTo>
                  <a:pt x="878494" y="1253078"/>
                </a:lnTo>
                <a:lnTo>
                  <a:pt x="920756" y="1235208"/>
                </a:lnTo>
                <a:lnTo>
                  <a:pt x="961427" y="1214494"/>
                </a:lnTo>
                <a:lnTo>
                  <a:pt x="1000382" y="1191062"/>
                </a:lnTo>
                <a:lnTo>
                  <a:pt x="1037495" y="1165037"/>
                </a:lnTo>
                <a:lnTo>
                  <a:pt x="1072641" y="1136545"/>
                </a:lnTo>
                <a:lnTo>
                  <a:pt x="1105695" y="1105709"/>
                </a:lnTo>
                <a:lnTo>
                  <a:pt x="1136532" y="1072656"/>
                </a:lnTo>
                <a:lnTo>
                  <a:pt x="1165026" y="1037511"/>
                </a:lnTo>
                <a:lnTo>
                  <a:pt x="1191053" y="1000398"/>
                </a:lnTo>
                <a:lnTo>
                  <a:pt x="1214486" y="961444"/>
                </a:lnTo>
                <a:lnTo>
                  <a:pt x="1235202" y="920773"/>
                </a:lnTo>
                <a:lnTo>
                  <a:pt x="1253074" y="878510"/>
                </a:lnTo>
                <a:lnTo>
                  <a:pt x="1267977" y="834780"/>
                </a:lnTo>
                <a:lnTo>
                  <a:pt x="1279787" y="789709"/>
                </a:lnTo>
                <a:lnTo>
                  <a:pt x="1288377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7" y="551977"/>
                </a:lnTo>
                <a:lnTo>
                  <a:pt x="1279787" y="505690"/>
                </a:lnTo>
                <a:lnTo>
                  <a:pt x="1267977" y="460619"/>
                </a:lnTo>
                <a:lnTo>
                  <a:pt x="1253074" y="416889"/>
                </a:lnTo>
                <a:lnTo>
                  <a:pt x="1235202" y="374626"/>
                </a:lnTo>
                <a:lnTo>
                  <a:pt x="1214486" y="333955"/>
                </a:lnTo>
                <a:lnTo>
                  <a:pt x="1191053" y="295001"/>
                </a:lnTo>
                <a:lnTo>
                  <a:pt x="1165026" y="257888"/>
                </a:lnTo>
                <a:lnTo>
                  <a:pt x="1136532" y="222743"/>
                </a:lnTo>
                <a:lnTo>
                  <a:pt x="1105695" y="189690"/>
                </a:lnTo>
                <a:lnTo>
                  <a:pt x="1072641" y="158854"/>
                </a:lnTo>
                <a:lnTo>
                  <a:pt x="1037495" y="130362"/>
                </a:lnTo>
                <a:lnTo>
                  <a:pt x="1000382" y="104337"/>
                </a:lnTo>
                <a:lnTo>
                  <a:pt x="961427" y="80905"/>
                </a:lnTo>
                <a:lnTo>
                  <a:pt x="920756" y="60191"/>
                </a:lnTo>
                <a:lnTo>
                  <a:pt x="878494" y="42321"/>
                </a:lnTo>
                <a:lnTo>
                  <a:pt x="834766" y="27419"/>
                </a:lnTo>
                <a:lnTo>
                  <a:pt x="789697" y="15611"/>
                </a:lnTo>
                <a:lnTo>
                  <a:pt x="743413" y="7021"/>
                </a:lnTo>
                <a:lnTo>
                  <a:pt x="696039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9550" y="2198116"/>
            <a:ext cx="5524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solidFill>
                  <a:srgbClr val="003399"/>
                </a:solidFill>
                <a:latin typeface="Arial"/>
                <a:cs typeface="Arial"/>
              </a:rPr>
              <a:t>W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89660" y="203453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59" y="3990"/>
                </a:lnTo>
                <a:lnTo>
                  <a:pt x="208458" y="15544"/>
                </a:lnTo>
                <a:lnTo>
                  <a:pt x="164725" y="34032"/>
                </a:lnTo>
                <a:lnTo>
                  <a:pt x="124788" y="58826"/>
                </a:lnTo>
                <a:lnTo>
                  <a:pt x="89273" y="89296"/>
                </a:lnTo>
                <a:lnTo>
                  <a:pt x="58808" y="124815"/>
                </a:lnTo>
                <a:lnTo>
                  <a:pt x="34020" y="164753"/>
                </a:lnTo>
                <a:lnTo>
                  <a:pt x="15538" y="208483"/>
                </a:lnTo>
                <a:lnTo>
                  <a:pt x="3989" y="255374"/>
                </a:lnTo>
                <a:lnTo>
                  <a:pt x="0" y="304800"/>
                </a:lnTo>
                <a:lnTo>
                  <a:pt x="3989" y="354225"/>
                </a:lnTo>
                <a:lnTo>
                  <a:pt x="15538" y="401116"/>
                </a:lnTo>
                <a:lnTo>
                  <a:pt x="34020" y="444846"/>
                </a:lnTo>
                <a:lnTo>
                  <a:pt x="58808" y="484784"/>
                </a:lnTo>
                <a:lnTo>
                  <a:pt x="89273" y="520303"/>
                </a:lnTo>
                <a:lnTo>
                  <a:pt x="124788" y="550773"/>
                </a:lnTo>
                <a:lnTo>
                  <a:pt x="164725" y="575567"/>
                </a:lnTo>
                <a:lnTo>
                  <a:pt x="208458" y="594055"/>
                </a:lnTo>
                <a:lnTo>
                  <a:pt x="255359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78382" y="2122678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E6DC7"/>
                </a:solidFill>
                <a:latin typeface="Arial Black"/>
                <a:cs typeface="Arial Black"/>
              </a:rPr>
              <a:t>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96845" y="326897"/>
            <a:ext cx="6947534" cy="1018540"/>
          </a:xfrm>
          <a:custGeom>
            <a:avLst/>
            <a:gdLst/>
            <a:ahLst/>
            <a:cxnLst/>
            <a:rect l="l" t="t" r="r" b="b"/>
            <a:pathLst>
              <a:path w="6947534" h="1018540">
                <a:moveTo>
                  <a:pt x="0" y="1018031"/>
                </a:moveTo>
                <a:lnTo>
                  <a:pt x="6947154" y="1018031"/>
                </a:lnTo>
                <a:lnTo>
                  <a:pt x="6947154" y="0"/>
                </a:lnTo>
                <a:lnTo>
                  <a:pt x="0" y="0"/>
                </a:lnTo>
                <a:lnTo>
                  <a:pt x="0" y="1018031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276094" y="350266"/>
            <a:ext cx="1628139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Inter</a:t>
            </a:r>
            <a:r>
              <a:rPr spc="5" dirty="0"/>
              <a:t>f</a:t>
            </a:r>
            <a:r>
              <a:rPr dirty="0"/>
              <a:t>ace: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200400" y="1427122"/>
            <a:ext cx="3257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800" spc="-60" dirty="0">
                <a:solidFill>
                  <a:srgbClr val="003399"/>
                </a:solidFill>
                <a:latin typeface="Arial"/>
                <a:cs typeface="Arial"/>
              </a:rPr>
              <a:t>You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should see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the</a:t>
            </a:r>
            <a:r>
              <a:rPr sz="1800" spc="1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following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9550" y="2801620"/>
            <a:ext cx="261366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Getting</a:t>
            </a:r>
            <a:r>
              <a:rPr sz="2400" spc="-110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15" dirty="0">
                <a:solidFill>
                  <a:srgbClr val="003399"/>
                </a:solidFill>
                <a:latin typeface="Arial Black"/>
                <a:cs typeface="Arial Black"/>
              </a:rPr>
              <a:t>Started  </a:t>
            </a: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with</a:t>
            </a:r>
            <a:r>
              <a:rPr sz="2400" spc="-25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-10" dirty="0">
                <a:solidFill>
                  <a:srgbClr val="003399"/>
                </a:solidFill>
                <a:latin typeface="Arial Black"/>
                <a:cs typeface="Arial Black"/>
              </a:rPr>
              <a:t>Eclipse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24200" y="3802275"/>
            <a:ext cx="1663064" cy="708025"/>
          </a:xfrm>
          <a:prstGeom prst="rect">
            <a:avLst/>
          </a:prstGeom>
          <a:solidFill>
            <a:schemeClr val="bg1"/>
          </a:solidFill>
          <a:ln w="28955">
            <a:solidFill>
              <a:srgbClr val="00008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108585" marR="99695" indent="-1905" algn="ctr">
              <a:lnSpc>
                <a:spcPct val="100000"/>
              </a:lnSpc>
              <a:spcBef>
                <a:spcPts val="330"/>
              </a:spcBef>
            </a:pPr>
            <a:r>
              <a:rPr sz="1000" b="1" dirty="0">
                <a:solidFill>
                  <a:srgbClr val="000080"/>
                </a:solidFill>
                <a:latin typeface="Arial"/>
                <a:cs typeface="Arial"/>
              </a:rPr>
              <a:t>Directory structure for  </a:t>
            </a:r>
            <a:r>
              <a:rPr sz="1000" b="1" spc="-5" dirty="0">
                <a:solidFill>
                  <a:srgbClr val="000080"/>
                </a:solidFill>
                <a:latin typeface="Arial"/>
                <a:cs typeface="Arial"/>
              </a:rPr>
              <a:t>package </a:t>
            </a:r>
            <a:r>
              <a:rPr sz="1000" b="1" dirty="0">
                <a:solidFill>
                  <a:srgbClr val="000080"/>
                </a:solidFill>
                <a:latin typeface="Arial"/>
                <a:cs typeface="Arial"/>
              </a:rPr>
              <a:t>and actual  </a:t>
            </a:r>
            <a:r>
              <a:rPr sz="1000" b="1" spc="-5" dirty="0">
                <a:solidFill>
                  <a:srgbClr val="000080"/>
                </a:solidFill>
                <a:latin typeface="Arial"/>
                <a:cs typeface="Arial"/>
              </a:rPr>
              <a:t>java </a:t>
            </a:r>
            <a:r>
              <a:rPr sz="1000" b="1" dirty="0">
                <a:solidFill>
                  <a:srgbClr val="000080"/>
                </a:solidFill>
                <a:latin typeface="Arial"/>
                <a:cs typeface="Arial"/>
              </a:rPr>
              <a:t>file created  </a:t>
            </a:r>
            <a:r>
              <a:rPr sz="1000" b="1" spc="-5" dirty="0">
                <a:solidFill>
                  <a:srgbClr val="000080"/>
                </a:solidFill>
                <a:latin typeface="Arial"/>
                <a:cs typeface="Arial"/>
              </a:rPr>
              <a:t>automatically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203949" y="1900284"/>
            <a:ext cx="2567179" cy="504624"/>
          </a:xfrm>
          <a:prstGeom prst="rect">
            <a:avLst/>
          </a:prstGeom>
          <a:solidFill>
            <a:schemeClr val="bg1"/>
          </a:solidFill>
          <a:ln w="28955">
            <a:solidFill>
              <a:srgbClr val="000080"/>
            </a:solidFill>
          </a:ln>
        </p:spPr>
        <p:txBody>
          <a:bodyPr vert="horz" wrap="square" lIns="0" tIns="42544" rIns="0" bIns="0" rtlCol="0">
            <a:spAutoFit/>
          </a:bodyPr>
          <a:lstStyle/>
          <a:p>
            <a:pPr marL="104139" marR="93345" indent="-3175" algn="ctr">
              <a:lnSpc>
                <a:spcPct val="100000"/>
              </a:lnSpc>
              <a:spcBef>
                <a:spcPts val="334"/>
              </a:spcBef>
            </a:pPr>
            <a:r>
              <a:rPr sz="1000" b="1" dirty="0">
                <a:solidFill>
                  <a:srgbClr val="000080"/>
                </a:solidFill>
                <a:latin typeface="Arial"/>
                <a:cs typeface="Arial"/>
              </a:rPr>
              <a:t>Source</a:t>
            </a:r>
            <a:r>
              <a:rPr lang="en-US" sz="1000" b="1" dirty="0">
                <a:solidFill>
                  <a:srgbClr val="000080"/>
                </a:solidFill>
                <a:latin typeface="Arial"/>
                <a:cs typeface="Arial"/>
              </a:rPr>
              <a:t> of the “</a:t>
            </a:r>
            <a:r>
              <a:rPr lang="en-US" sz="1000" b="1" dirty="0" err="1">
                <a:solidFill>
                  <a:srgbClr val="000080"/>
                </a:solidFill>
                <a:latin typeface="Arial"/>
                <a:cs typeface="Arial"/>
              </a:rPr>
              <a:t>Hello_World</a:t>
            </a:r>
            <a:r>
              <a:rPr lang="en-US" sz="1000" b="1" dirty="0">
                <a:solidFill>
                  <a:srgbClr val="000080"/>
                </a:solidFill>
                <a:latin typeface="Arial"/>
                <a:cs typeface="Arial"/>
              </a:rPr>
              <a:t>” class</a:t>
            </a:r>
            <a:r>
              <a:rPr sz="1000" b="1" dirty="0">
                <a:solidFill>
                  <a:srgbClr val="000080"/>
                </a:solidFill>
                <a:latin typeface="Arial"/>
                <a:cs typeface="Arial"/>
              </a:rPr>
              <a:t> is loaded into  the editor panel,  </a:t>
            </a:r>
            <a:r>
              <a:rPr sz="1000" b="1" spc="-5" dirty="0">
                <a:solidFill>
                  <a:srgbClr val="000080"/>
                </a:solidFill>
                <a:latin typeface="Arial"/>
                <a:cs typeface="Arial"/>
              </a:rPr>
              <a:t>already </a:t>
            </a:r>
            <a:r>
              <a:rPr sz="1000" b="1" dirty="0">
                <a:solidFill>
                  <a:srgbClr val="000080"/>
                </a:solidFill>
                <a:latin typeface="Arial"/>
                <a:cs typeface="Arial"/>
              </a:rPr>
              <a:t>stubbed</a:t>
            </a:r>
            <a:r>
              <a:rPr sz="1000" b="1" spc="-35" dirty="0">
                <a:solidFill>
                  <a:srgbClr val="000080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000080"/>
                </a:solidFill>
                <a:latin typeface="Arial"/>
                <a:cs typeface="Arial"/>
              </a:rPr>
              <a:t>out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89116" y="4616448"/>
            <a:ext cx="1177290" cy="1016000"/>
          </a:xfrm>
          <a:prstGeom prst="rect">
            <a:avLst/>
          </a:prstGeom>
          <a:solidFill>
            <a:schemeClr val="bg1"/>
          </a:solidFill>
          <a:ln w="28955">
            <a:solidFill>
              <a:srgbClr val="000080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158750" marR="150495" algn="ctr">
              <a:lnSpc>
                <a:spcPct val="100000"/>
              </a:lnSpc>
              <a:spcBef>
                <a:spcPts val="335"/>
              </a:spcBef>
            </a:pPr>
            <a:r>
              <a:rPr sz="1000" b="1" dirty="0">
                <a:solidFill>
                  <a:srgbClr val="000080"/>
                </a:solidFill>
                <a:latin typeface="Arial"/>
                <a:cs typeface="Arial"/>
              </a:rPr>
              <a:t>Source is  </a:t>
            </a:r>
            <a:r>
              <a:rPr sz="1000" b="1" spc="-5" dirty="0">
                <a:solidFill>
                  <a:srgbClr val="000080"/>
                </a:solidFill>
                <a:latin typeface="Arial"/>
                <a:cs typeface="Arial"/>
              </a:rPr>
              <a:t>displayed </a:t>
            </a:r>
            <a:r>
              <a:rPr sz="1000" b="1" dirty="0">
                <a:solidFill>
                  <a:srgbClr val="000080"/>
                </a:solidFill>
                <a:latin typeface="Arial"/>
                <a:cs typeface="Arial"/>
              </a:rPr>
              <a:t>in  </a:t>
            </a:r>
            <a:r>
              <a:rPr sz="1000" b="1" spc="-5" dirty="0">
                <a:solidFill>
                  <a:srgbClr val="000080"/>
                </a:solidFill>
                <a:latin typeface="Arial"/>
                <a:cs typeface="Arial"/>
              </a:rPr>
              <a:t>hierarchical  </a:t>
            </a:r>
            <a:r>
              <a:rPr sz="1000" b="1" dirty="0">
                <a:solidFill>
                  <a:srgbClr val="000080"/>
                </a:solidFill>
                <a:latin typeface="Arial"/>
                <a:cs typeface="Arial"/>
              </a:rPr>
              <a:t>fashion  listing </a:t>
            </a:r>
            <a:r>
              <a:rPr sz="1000" b="1" spc="-5" dirty="0">
                <a:solidFill>
                  <a:srgbClr val="000080"/>
                </a:solidFill>
                <a:latin typeface="Arial"/>
                <a:cs typeface="Arial"/>
              </a:rPr>
              <a:t>each  </a:t>
            </a:r>
            <a:r>
              <a:rPr sz="1000" b="1" dirty="0">
                <a:solidFill>
                  <a:srgbClr val="000080"/>
                </a:solidFill>
                <a:latin typeface="Arial"/>
                <a:cs typeface="Arial"/>
              </a:rPr>
              <a:t>method</a:t>
            </a:r>
            <a:r>
              <a:rPr sz="1000" b="1" spc="-85" dirty="0">
                <a:solidFill>
                  <a:srgbClr val="000080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000080"/>
                </a:solidFill>
                <a:latin typeface="Arial"/>
                <a:cs typeface="Arial"/>
              </a:rPr>
              <a:t>name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83726" y="2715099"/>
            <a:ext cx="2091038" cy="728709"/>
          </a:xfrm>
          <a:custGeom>
            <a:avLst/>
            <a:gdLst/>
            <a:ahLst/>
            <a:cxnLst/>
            <a:rect l="l" t="t" r="r" b="b"/>
            <a:pathLst>
              <a:path w="897889" h="125095">
                <a:moveTo>
                  <a:pt x="0" y="124967"/>
                </a:moveTo>
                <a:lnTo>
                  <a:pt x="897636" y="124967"/>
                </a:lnTo>
                <a:lnTo>
                  <a:pt x="897636" y="0"/>
                </a:lnTo>
                <a:lnTo>
                  <a:pt x="0" y="0"/>
                </a:lnTo>
                <a:lnTo>
                  <a:pt x="0" y="124967"/>
                </a:lnTo>
                <a:close/>
              </a:path>
            </a:pathLst>
          </a:custGeom>
          <a:ln w="2514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57950" y="2404908"/>
            <a:ext cx="153670" cy="330248"/>
          </a:xfrm>
          <a:custGeom>
            <a:avLst/>
            <a:gdLst/>
            <a:ahLst/>
            <a:cxnLst/>
            <a:rect l="l" t="t" r="r" b="b"/>
            <a:pathLst>
              <a:path w="153670" h="594360">
                <a:moveTo>
                  <a:pt x="51053" y="441198"/>
                </a:moveTo>
                <a:lnTo>
                  <a:pt x="0" y="441198"/>
                </a:lnTo>
                <a:lnTo>
                  <a:pt x="76581" y="594360"/>
                </a:lnTo>
                <a:lnTo>
                  <a:pt x="140398" y="466725"/>
                </a:lnTo>
                <a:lnTo>
                  <a:pt x="51053" y="466725"/>
                </a:lnTo>
                <a:lnTo>
                  <a:pt x="51053" y="441198"/>
                </a:lnTo>
                <a:close/>
              </a:path>
              <a:path w="153670" h="594360">
                <a:moveTo>
                  <a:pt x="102108" y="0"/>
                </a:moveTo>
                <a:lnTo>
                  <a:pt x="51053" y="0"/>
                </a:lnTo>
                <a:lnTo>
                  <a:pt x="51053" y="466725"/>
                </a:lnTo>
                <a:lnTo>
                  <a:pt x="102108" y="466725"/>
                </a:lnTo>
                <a:lnTo>
                  <a:pt x="102108" y="0"/>
                </a:lnTo>
                <a:close/>
              </a:path>
              <a:path w="153670" h="594360">
                <a:moveTo>
                  <a:pt x="153162" y="441198"/>
                </a:moveTo>
                <a:lnTo>
                  <a:pt x="102108" y="441198"/>
                </a:lnTo>
                <a:lnTo>
                  <a:pt x="102108" y="466725"/>
                </a:lnTo>
                <a:lnTo>
                  <a:pt x="140398" y="466725"/>
                </a:lnTo>
                <a:lnTo>
                  <a:pt x="153162" y="441198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83406" y="3219725"/>
            <a:ext cx="153670" cy="583565"/>
          </a:xfrm>
          <a:custGeom>
            <a:avLst/>
            <a:gdLst/>
            <a:ahLst/>
            <a:cxnLst/>
            <a:rect l="l" t="t" r="r" b="b"/>
            <a:pathLst>
              <a:path w="153670" h="583564">
                <a:moveTo>
                  <a:pt x="51065" y="152908"/>
                </a:moveTo>
                <a:lnTo>
                  <a:pt x="46989" y="582802"/>
                </a:lnTo>
                <a:lnTo>
                  <a:pt x="98044" y="583310"/>
                </a:lnTo>
                <a:lnTo>
                  <a:pt x="102119" y="153416"/>
                </a:lnTo>
                <a:lnTo>
                  <a:pt x="51065" y="152908"/>
                </a:lnTo>
                <a:close/>
              </a:path>
              <a:path w="153670" h="583564">
                <a:moveTo>
                  <a:pt x="140219" y="127380"/>
                </a:moveTo>
                <a:lnTo>
                  <a:pt x="51308" y="127380"/>
                </a:lnTo>
                <a:lnTo>
                  <a:pt x="102362" y="127888"/>
                </a:lnTo>
                <a:lnTo>
                  <a:pt x="102119" y="153416"/>
                </a:lnTo>
                <a:lnTo>
                  <a:pt x="153162" y="153923"/>
                </a:lnTo>
                <a:lnTo>
                  <a:pt x="140219" y="127380"/>
                </a:lnTo>
                <a:close/>
              </a:path>
              <a:path w="153670" h="583564">
                <a:moveTo>
                  <a:pt x="51308" y="127380"/>
                </a:moveTo>
                <a:lnTo>
                  <a:pt x="51065" y="152908"/>
                </a:lnTo>
                <a:lnTo>
                  <a:pt x="102119" y="153416"/>
                </a:lnTo>
                <a:lnTo>
                  <a:pt x="102362" y="127888"/>
                </a:lnTo>
                <a:lnTo>
                  <a:pt x="51308" y="127380"/>
                </a:lnTo>
                <a:close/>
              </a:path>
              <a:path w="153670" h="583564">
                <a:moveTo>
                  <a:pt x="78104" y="0"/>
                </a:moveTo>
                <a:lnTo>
                  <a:pt x="0" y="152399"/>
                </a:lnTo>
                <a:lnTo>
                  <a:pt x="51065" y="152908"/>
                </a:lnTo>
                <a:lnTo>
                  <a:pt x="51308" y="127380"/>
                </a:lnTo>
                <a:lnTo>
                  <a:pt x="140219" y="127380"/>
                </a:lnTo>
                <a:lnTo>
                  <a:pt x="7810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 flipH="1">
            <a:off x="4886322" y="4853878"/>
            <a:ext cx="1899314" cy="375612"/>
          </a:xfrm>
          <a:custGeom>
            <a:avLst/>
            <a:gdLst/>
            <a:ahLst/>
            <a:cxnLst/>
            <a:rect l="l" t="t" r="r" b="b"/>
            <a:pathLst>
              <a:path w="897889" h="125095">
                <a:moveTo>
                  <a:pt x="0" y="124968"/>
                </a:moveTo>
                <a:lnTo>
                  <a:pt x="897636" y="124968"/>
                </a:lnTo>
                <a:lnTo>
                  <a:pt x="897636" y="0"/>
                </a:lnTo>
                <a:lnTo>
                  <a:pt x="0" y="0"/>
                </a:lnTo>
                <a:lnTo>
                  <a:pt x="0" y="124968"/>
                </a:lnTo>
                <a:close/>
              </a:path>
            </a:pathLst>
          </a:custGeom>
          <a:ln w="2514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00926" y="4289424"/>
            <a:ext cx="153670" cy="327025"/>
          </a:xfrm>
          <a:custGeom>
            <a:avLst/>
            <a:gdLst/>
            <a:ahLst/>
            <a:cxnLst/>
            <a:rect l="l" t="t" r="r" b="b"/>
            <a:pathLst>
              <a:path w="153670" h="327025">
                <a:moveTo>
                  <a:pt x="102107" y="127634"/>
                </a:moveTo>
                <a:lnTo>
                  <a:pt x="51053" y="127634"/>
                </a:lnTo>
                <a:lnTo>
                  <a:pt x="51053" y="326644"/>
                </a:lnTo>
                <a:lnTo>
                  <a:pt x="102107" y="326644"/>
                </a:lnTo>
                <a:lnTo>
                  <a:pt x="102107" y="127634"/>
                </a:lnTo>
                <a:close/>
              </a:path>
              <a:path w="153670" h="327025">
                <a:moveTo>
                  <a:pt x="76580" y="0"/>
                </a:moveTo>
                <a:lnTo>
                  <a:pt x="0" y="153162"/>
                </a:lnTo>
                <a:lnTo>
                  <a:pt x="51053" y="153162"/>
                </a:lnTo>
                <a:lnTo>
                  <a:pt x="51053" y="127634"/>
                </a:lnTo>
                <a:lnTo>
                  <a:pt x="140398" y="127634"/>
                </a:lnTo>
                <a:lnTo>
                  <a:pt x="76580" y="0"/>
                </a:lnTo>
                <a:close/>
              </a:path>
              <a:path w="153670" h="327025">
                <a:moveTo>
                  <a:pt x="140398" y="127634"/>
                </a:moveTo>
                <a:lnTo>
                  <a:pt x="102107" y="127634"/>
                </a:lnTo>
                <a:lnTo>
                  <a:pt x="102107" y="153162"/>
                </a:lnTo>
                <a:lnTo>
                  <a:pt x="153161" y="153162"/>
                </a:lnTo>
                <a:lnTo>
                  <a:pt x="140398" y="12763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077199" y="3962400"/>
            <a:ext cx="978415" cy="327023"/>
          </a:xfrm>
          <a:custGeom>
            <a:avLst/>
            <a:gdLst/>
            <a:ahLst/>
            <a:cxnLst/>
            <a:rect l="l" t="t" r="r" b="b"/>
            <a:pathLst>
              <a:path w="897890" h="124460">
                <a:moveTo>
                  <a:pt x="0" y="124205"/>
                </a:moveTo>
                <a:lnTo>
                  <a:pt x="897636" y="124205"/>
                </a:lnTo>
                <a:lnTo>
                  <a:pt x="897636" y="0"/>
                </a:lnTo>
                <a:lnTo>
                  <a:pt x="0" y="0"/>
                </a:lnTo>
                <a:lnTo>
                  <a:pt x="0" y="124205"/>
                </a:lnTo>
                <a:close/>
              </a:path>
            </a:pathLst>
          </a:custGeom>
          <a:ln w="2514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21"/>
          <p:cNvSpPr txBox="1"/>
          <p:nvPr/>
        </p:nvSpPr>
        <p:spPr>
          <a:xfrm>
            <a:off x="3099062" y="5948680"/>
            <a:ext cx="5155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Clr>
                <a:srgbClr val="99CC00"/>
              </a:buClr>
              <a:buSzPct val="150000"/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1400" i="1" spc="-5" dirty="0">
                <a:solidFill>
                  <a:srgbClr val="003399"/>
                </a:solidFill>
                <a:latin typeface="Arial"/>
                <a:cs typeface="Arial"/>
              </a:rPr>
              <a:t>Be sure to always have your file name match the public class  name!</a:t>
            </a:r>
            <a:r>
              <a:rPr lang="en-US" sz="1400" i="1" spc="-5" dirty="0">
                <a:solidFill>
                  <a:srgbClr val="003399"/>
                </a:solidFill>
                <a:latin typeface="Arial"/>
                <a:cs typeface="Arial"/>
              </a:rPr>
              <a:t> (in this case </a:t>
            </a:r>
            <a:r>
              <a:rPr lang="en-US" sz="1400" i="1" spc="-5" dirty="0" err="1">
                <a:solidFill>
                  <a:srgbClr val="003399"/>
                </a:solidFill>
                <a:latin typeface="Arial"/>
                <a:cs typeface="Arial"/>
              </a:rPr>
              <a:t>hello_world</a:t>
            </a:r>
            <a:r>
              <a:rPr lang="en-US" sz="1400" i="1" spc="-5" dirty="0">
                <a:solidFill>
                  <a:srgbClr val="003399"/>
                </a:solidFill>
                <a:latin typeface="Arial"/>
                <a:cs typeface="Arial"/>
              </a:rPr>
              <a:t> == </a:t>
            </a:r>
            <a:r>
              <a:rPr lang="en-US" sz="1400" i="1" spc="-5" dirty="0" err="1">
                <a:solidFill>
                  <a:srgbClr val="003399"/>
                </a:solidFill>
                <a:latin typeface="Arial"/>
                <a:cs typeface="Arial"/>
              </a:rPr>
              <a:t>hello_world.java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6" name="object 12">
            <a:extLst>
              <a:ext uri="{FF2B5EF4-FFF2-40B4-BE49-F238E27FC236}">
                <a16:creationId xmlns:a16="http://schemas.microsoft.com/office/drawing/2014/main" id="{EF7A46DC-C545-154B-88E8-59E9BF95F39B}"/>
              </a:ext>
            </a:extLst>
          </p:cNvPr>
          <p:cNvSpPr txBox="1"/>
          <p:nvPr/>
        </p:nvSpPr>
        <p:spPr>
          <a:xfrm>
            <a:off x="5122572" y="4380547"/>
            <a:ext cx="1663064" cy="196208"/>
          </a:xfrm>
          <a:prstGeom prst="rect">
            <a:avLst/>
          </a:prstGeom>
          <a:solidFill>
            <a:schemeClr val="bg1"/>
          </a:solidFill>
          <a:ln w="28955">
            <a:solidFill>
              <a:srgbClr val="000080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108585" marR="99695" indent="-1905" algn="ctr">
              <a:lnSpc>
                <a:spcPct val="100000"/>
              </a:lnSpc>
              <a:spcBef>
                <a:spcPts val="330"/>
              </a:spcBef>
            </a:pPr>
            <a:r>
              <a:rPr lang="en-US" sz="1000" b="1" dirty="0">
                <a:solidFill>
                  <a:srgbClr val="000080"/>
                </a:solidFill>
                <a:latin typeface="Arial"/>
                <a:cs typeface="Arial"/>
              </a:rPr>
              <a:t>Output will appear here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27" name="object 17">
            <a:extLst>
              <a:ext uri="{FF2B5EF4-FFF2-40B4-BE49-F238E27FC236}">
                <a16:creationId xmlns:a16="http://schemas.microsoft.com/office/drawing/2014/main" id="{D317AE59-7786-9749-AEAD-0F6FBD5BDB11}"/>
              </a:ext>
            </a:extLst>
          </p:cNvPr>
          <p:cNvSpPr/>
          <p:nvPr/>
        </p:nvSpPr>
        <p:spPr>
          <a:xfrm rot="10800000">
            <a:off x="5334000" y="4590405"/>
            <a:ext cx="152400" cy="237090"/>
          </a:xfrm>
          <a:custGeom>
            <a:avLst/>
            <a:gdLst/>
            <a:ahLst/>
            <a:cxnLst/>
            <a:rect l="l" t="t" r="r" b="b"/>
            <a:pathLst>
              <a:path w="153670" h="583564">
                <a:moveTo>
                  <a:pt x="51065" y="152908"/>
                </a:moveTo>
                <a:lnTo>
                  <a:pt x="46989" y="582802"/>
                </a:lnTo>
                <a:lnTo>
                  <a:pt x="98044" y="583310"/>
                </a:lnTo>
                <a:lnTo>
                  <a:pt x="102119" y="153416"/>
                </a:lnTo>
                <a:lnTo>
                  <a:pt x="51065" y="152908"/>
                </a:lnTo>
                <a:close/>
              </a:path>
              <a:path w="153670" h="583564">
                <a:moveTo>
                  <a:pt x="140219" y="127380"/>
                </a:moveTo>
                <a:lnTo>
                  <a:pt x="51308" y="127380"/>
                </a:lnTo>
                <a:lnTo>
                  <a:pt x="102362" y="127888"/>
                </a:lnTo>
                <a:lnTo>
                  <a:pt x="102119" y="153416"/>
                </a:lnTo>
                <a:lnTo>
                  <a:pt x="153162" y="153923"/>
                </a:lnTo>
                <a:lnTo>
                  <a:pt x="140219" y="127380"/>
                </a:lnTo>
                <a:close/>
              </a:path>
              <a:path w="153670" h="583564">
                <a:moveTo>
                  <a:pt x="51308" y="127380"/>
                </a:moveTo>
                <a:lnTo>
                  <a:pt x="51065" y="152908"/>
                </a:lnTo>
                <a:lnTo>
                  <a:pt x="102119" y="153416"/>
                </a:lnTo>
                <a:lnTo>
                  <a:pt x="102362" y="127888"/>
                </a:lnTo>
                <a:lnTo>
                  <a:pt x="51308" y="127380"/>
                </a:lnTo>
                <a:close/>
              </a:path>
              <a:path w="153670" h="583564">
                <a:moveTo>
                  <a:pt x="78104" y="0"/>
                </a:moveTo>
                <a:lnTo>
                  <a:pt x="0" y="152399"/>
                </a:lnTo>
                <a:lnTo>
                  <a:pt x="51065" y="152908"/>
                </a:lnTo>
                <a:lnTo>
                  <a:pt x="51308" y="127380"/>
                </a:lnTo>
                <a:lnTo>
                  <a:pt x="140219" y="127380"/>
                </a:lnTo>
                <a:lnTo>
                  <a:pt x="7810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8">
            <a:extLst>
              <a:ext uri="{FF2B5EF4-FFF2-40B4-BE49-F238E27FC236}">
                <a16:creationId xmlns:a16="http://schemas.microsoft.com/office/drawing/2014/main" id="{2CD0D9C7-73A2-BC43-AD6B-524957EBB1EE}"/>
              </a:ext>
            </a:extLst>
          </p:cNvPr>
          <p:cNvSpPr/>
          <p:nvPr/>
        </p:nvSpPr>
        <p:spPr>
          <a:xfrm>
            <a:off x="3665601" y="2856596"/>
            <a:ext cx="897890" cy="462388"/>
          </a:xfrm>
          <a:custGeom>
            <a:avLst/>
            <a:gdLst/>
            <a:ahLst/>
            <a:cxnLst/>
            <a:rect l="l" t="t" r="r" b="b"/>
            <a:pathLst>
              <a:path w="897889" h="125095">
                <a:moveTo>
                  <a:pt x="0" y="124968"/>
                </a:moveTo>
                <a:lnTo>
                  <a:pt x="897636" y="124968"/>
                </a:lnTo>
                <a:lnTo>
                  <a:pt x="897636" y="0"/>
                </a:lnTo>
                <a:lnTo>
                  <a:pt x="0" y="0"/>
                </a:lnTo>
                <a:lnTo>
                  <a:pt x="0" y="124968"/>
                </a:lnTo>
                <a:close/>
              </a:path>
            </a:pathLst>
          </a:custGeom>
          <a:ln w="2514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240947D-C87E-244A-9D7B-810FE61A0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3810000" y="4343928"/>
            <a:ext cx="4343400" cy="1301750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250697" y="188976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39" y="1293623"/>
                </a:lnTo>
                <a:lnTo>
                  <a:pt x="743413" y="1288378"/>
                </a:lnTo>
                <a:lnTo>
                  <a:pt x="789697" y="1279788"/>
                </a:lnTo>
                <a:lnTo>
                  <a:pt x="834766" y="1267980"/>
                </a:lnTo>
                <a:lnTo>
                  <a:pt x="878494" y="1253078"/>
                </a:lnTo>
                <a:lnTo>
                  <a:pt x="920756" y="1235208"/>
                </a:lnTo>
                <a:lnTo>
                  <a:pt x="961427" y="1214494"/>
                </a:lnTo>
                <a:lnTo>
                  <a:pt x="1000382" y="1191062"/>
                </a:lnTo>
                <a:lnTo>
                  <a:pt x="1037495" y="1165037"/>
                </a:lnTo>
                <a:lnTo>
                  <a:pt x="1072641" y="1136545"/>
                </a:lnTo>
                <a:lnTo>
                  <a:pt x="1105695" y="1105709"/>
                </a:lnTo>
                <a:lnTo>
                  <a:pt x="1136532" y="1072656"/>
                </a:lnTo>
                <a:lnTo>
                  <a:pt x="1165026" y="1037511"/>
                </a:lnTo>
                <a:lnTo>
                  <a:pt x="1191053" y="1000398"/>
                </a:lnTo>
                <a:lnTo>
                  <a:pt x="1214486" y="961444"/>
                </a:lnTo>
                <a:lnTo>
                  <a:pt x="1235202" y="920773"/>
                </a:lnTo>
                <a:lnTo>
                  <a:pt x="1253074" y="878510"/>
                </a:lnTo>
                <a:lnTo>
                  <a:pt x="1267977" y="834780"/>
                </a:lnTo>
                <a:lnTo>
                  <a:pt x="1279787" y="789709"/>
                </a:lnTo>
                <a:lnTo>
                  <a:pt x="1288377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7" y="551977"/>
                </a:lnTo>
                <a:lnTo>
                  <a:pt x="1279787" y="505690"/>
                </a:lnTo>
                <a:lnTo>
                  <a:pt x="1267977" y="460619"/>
                </a:lnTo>
                <a:lnTo>
                  <a:pt x="1253074" y="416889"/>
                </a:lnTo>
                <a:lnTo>
                  <a:pt x="1235202" y="374626"/>
                </a:lnTo>
                <a:lnTo>
                  <a:pt x="1214486" y="333955"/>
                </a:lnTo>
                <a:lnTo>
                  <a:pt x="1191053" y="295001"/>
                </a:lnTo>
                <a:lnTo>
                  <a:pt x="1165026" y="257888"/>
                </a:lnTo>
                <a:lnTo>
                  <a:pt x="1136532" y="222743"/>
                </a:lnTo>
                <a:lnTo>
                  <a:pt x="1105695" y="189690"/>
                </a:lnTo>
                <a:lnTo>
                  <a:pt x="1072641" y="158854"/>
                </a:lnTo>
                <a:lnTo>
                  <a:pt x="1037495" y="130362"/>
                </a:lnTo>
                <a:lnTo>
                  <a:pt x="1000382" y="104337"/>
                </a:lnTo>
                <a:lnTo>
                  <a:pt x="961427" y="80905"/>
                </a:lnTo>
                <a:lnTo>
                  <a:pt x="920756" y="60191"/>
                </a:lnTo>
                <a:lnTo>
                  <a:pt x="878494" y="42321"/>
                </a:lnTo>
                <a:lnTo>
                  <a:pt x="834766" y="27419"/>
                </a:lnTo>
                <a:lnTo>
                  <a:pt x="789697" y="15611"/>
                </a:lnTo>
                <a:lnTo>
                  <a:pt x="743413" y="7021"/>
                </a:lnTo>
                <a:lnTo>
                  <a:pt x="696039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96845" y="326897"/>
            <a:ext cx="6947534" cy="1018540"/>
          </a:xfrm>
          <a:custGeom>
            <a:avLst/>
            <a:gdLst/>
            <a:ahLst/>
            <a:cxnLst/>
            <a:rect l="l" t="t" r="r" b="b"/>
            <a:pathLst>
              <a:path w="6947534" h="1018540">
                <a:moveTo>
                  <a:pt x="0" y="1018031"/>
                </a:moveTo>
                <a:lnTo>
                  <a:pt x="6947154" y="1018031"/>
                </a:lnTo>
                <a:lnTo>
                  <a:pt x="6947154" y="0"/>
                </a:lnTo>
                <a:lnTo>
                  <a:pt x="0" y="0"/>
                </a:lnTo>
                <a:lnTo>
                  <a:pt x="0" y="1018031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76094" y="350266"/>
            <a:ext cx="382206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Enter Basic</a:t>
            </a:r>
            <a:r>
              <a:rPr spc="-80" dirty="0"/>
              <a:t> </a:t>
            </a:r>
            <a:r>
              <a:rPr dirty="0"/>
              <a:t>Command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38400" y="1509521"/>
            <a:ext cx="6553200" cy="14311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In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your program type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the</a:t>
            </a:r>
            <a:r>
              <a:rPr sz="1800" spc="1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command</a:t>
            </a:r>
            <a:endParaRPr lang="en-US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buClr>
                <a:srgbClr val="99CC00"/>
              </a:buClr>
              <a:buSzPct val="150000"/>
              <a:tabLst>
                <a:tab pos="354965" algn="l"/>
                <a:tab pos="355600" algn="l"/>
              </a:tabLst>
            </a:pPr>
            <a:endParaRPr lang="en-US" sz="1800" b="1" spc="-5" dirty="0">
              <a:solidFill>
                <a:srgbClr val="99CC00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buClr>
                <a:srgbClr val="99CC00"/>
              </a:buClr>
              <a:buSzPct val="150000"/>
              <a:tabLst>
                <a:tab pos="354965" algn="l"/>
                <a:tab pos="355600" algn="l"/>
              </a:tabLst>
            </a:pPr>
            <a:r>
              <a:rPr sz="1800" b="1" spc="-5" dirty="0" err="1">
                <a:solidFill>
                  <a:srgbClr val="99CC00"/>
                </a:solidFill>
                <a:latin typeface="Arial"/>
                <a:cs typeface="Arial"/>
              </a:rPr>
              <a:t>System.out.print</a:t>
            </a:r>
            <a:r>
              <a:rPr lang="en-US" sz="1800" b="1" spc="-5" dirty="0" err="1">
                <a:solidFill>
                  <a:srgbClr val="99CC00"/>
                </a:solidFill>
                <a:latin typeface="Arial"/>
                <a:cs typeface="Arial"/>
              </a:rPr>
              <a:t>ln</a:t>
            </a:r>
            <a:r>
              <a:rPr sz="1800" b="1" spc="-5" dirty="0">
                <a:solidFill>
                  <a:srgbClr val="99CC00"/>
                </a:solidFill>
                <a:latin typeface="Arial"/>
                <a:cs typeface="Arial"/>
              </a:rPr>
              <a:t>(“Hello</a:t>
            </a:r>
            <a:r>
              <a:rPr lang="en-US" sz="1800" b="1" spc="-5" dirty="0">
                <a:solidFill>
                  <a:srgbClr val="99CC00"/>
                </a:solidFill>
                <a:latin typeface="Arial"/>
                <a:cs typeface="Arial"/>
              </a:rPr>
              <a:t>, Welcome to GEOG 178!</a:t>
            </a:r>
            <a:r>
              <a:rPr sz="1800" b="1" spc="-5" dirty="0">
                <a:solidFill>
                  <a:srgbClr val="99CC00"/>
                </a:solidFill>
                <a:latin typeface="Arial"/>
                <a:cs typeface="Arial"/>
              </a:rPr>
              <a:t>”);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It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should look like</a:t>
            </a:r>
            <a:r>
              <a:rPr sz="1800" spc="-1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this: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77514" y="3994028"/>
            <a:ext cx="4462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After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typing the code,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hit the ‘run’</a:t>
            </a:r>
            <a:r>
              <a:rPr sz="1800" spc="-160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button: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68221" y="5775854"/>
            <a:ext cx="401827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800" spc="-60" dirty="0">
                <a:solidFill>
                  <a:srgbClr val="003399"/>
                </a:solidFill>
                <a:latin typeface="Arial"/>
                <a:cs typeface="Arial"/>
              </a:rPr>
              <a:t>You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should see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the following output!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80012" y="4282742"/>
            <a:ext cx="153670" cy="588010"/>
          </a:xfrm>
          <a:custGeom>
            <a:avLst/>
            <a:gdLst/>
            <a:ahLst/>
            <a:cxnLst/>
            <a:rect l="l" t="t" r="r" b="b"/>
            <a:pathLst>
              <a:path w="153670" h="588010">
                <a:moveTo>
                  <a:pt x="51053" y="434594"/>
                </a:moveTo>
                <a:lnTo>
                  <a:pt x="0" y="434594"/>
                </a:lnTo>
                <a:lnTo>
                  <a:pt x="76581" y="587756"/>
                </a:lnTo>
                <a:lnTo>
                  <a:pt x="140398" y="460121"/>
                </a:lnTo>
                <a:lnTo>
                  <a:pt x="51053" y="460121"/>
                </a:lnTo>
                <a:lnTo>
                  <a:pt x="51053" y="434594"/>
                </a:lnTo>
                <a:close/>
              </a:path>
              <a:path w="153670" h="588010">
                <a:moveTo>
                  <a:pt x="102108" y="0"/>
                </a:moveTo>
                <a:lnTo>
                  <a:pt x="51053" y="0"/>
                </a:lnTo>
                <a:lnTo>
                  <a:pt x="51053" y="460121"/>
                </a:lnTo>
                <a:lnTo>
                  <a:pt x="102108" y="460121"/>
                </a:lnTo>
                <a:lnTo>
                  <a:pt x="102108" y="0"/>
                </a:lnTo>
                <a:close/>
              </a:path>
              <a:path w="153670" h="588010">
                <a:moveTo>
                  <a:pt x="153162" y="434594"/>
                </a:moveTo>
                <a:lnTo>
                  <a:pt x="102108" y="434594"/>
                </a:lnTo>
                <a:lnTo>
                  <a:pt x="102108" y="460121"/>
                </a:lnTo>
                <a:lnTo>
                  <a:pt x="140398" y="460121"/>
                </a:lnTo>
                <a:lnTo>
                  <a:pt x="153162" y="434594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61520E-C0DD-AE4C-B7C6-604C9E698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798" y="2525021"/>
            <a:ext cx="3530981" cy="13757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3A2BE7-EF2F-D045-8E84-805179A4A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6088790"/>
            <a:ext cx="3084972" cy="7076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697" y="188976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39" y="1293623"/>
                </a:lnTo>
                <a:lnTo>
                  <a:pt x="743413" y="1288378"/>
                </a:lnTo>
                <a:lnTo>
                  <a:pt x="789697" y="1279788"/>
                </a:lnTo>
                <a:lnTo>
                  <a:pt x="834766" y="1267980"/>
                </a:lnTo>
                <a:lnTo>
                  <a:pt x="878494" y="1253078"/>
                </a:lnTo>
                <a:lnTo>
                  <a:pt x="920756" y="1235208"/>
                </a:lnTo>
                <a:lnTo>
                  <a:pt x="961427" y="1214494"/>
                </a:lnTo>
                <a:lnTo>
                  <a:pt x="1000382" y="1191062"/>
                </a:lnTo>
                <a:lnTo>
                  <a:pt x="1037495" y="1165037"/>
                </a:lnTo>
                <a:lnTo>
                  <a:pt x="1072641" y="1136545"/>
                </a:lnTo>
                <a:lnTo>
                  <a:pt x="1105695" y="1105709"/>
                </a:lnTo>
                <a:lnTo>
                  <a:pt x="1136532" y="1072656"/>
                </a:lnTo>
                <a:lnTo>
                  <a:pt x="1165026" y="1037511"/>
                </a:lnTo>
                <a:lnTo>
                  <a:pt x="1191053" y="1000398"/>
                </a:lnTo>
                <a:lnTo>
                  <a:pt x="1214486" y="961444"/>
                </a:lnTo>
                <a:lnTo>
                  <a:pt x="1235202" y="920773"/>
                </a:lnTo>
                <a:lnTo>
                  <a:pt x="1253074" y="878510"/>
                </a:lnTo>
                <a:lnTo>
                  <a:pt x="1267977" y="834780"/>
                </a:lnTo>
                <a:lnTo>
                  <a:pt x="1279787" y="789709"/>
                </a:lnTo>
                <a:lnTo>
                  <a:pt x="1288377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7" y="551977"/>
                </a:lnTo>
                <a:lnTo>
                  <a:pt x="1279787" y="505690"/>
                </a:lnTo>
                <a:lnTo>
                  <a:pt x="1267977" y="460619"/>
                </a:lnTo>
                <a:lnTo>
                  <a:pt x="1253074" y="416889"/>
                </a:lnTo>
                <a:lnTo>
                  <a:pt x="1235202" y="374626"/>
                </a:lnTo>
                <a:lnTo>
                  <a:pt x="1214486" y="333955"/>
                </a:lnTo>
                <a:lnTo>
                  <a:pt x="1191053" y="295001"/>
                </a:lnTo>
                <a:lnTo>
                  <a:pt x="1165026" y="257888"/>
                </a:lnTo>
                <a:lnTo>
                  <a:pt x="1136532" y="222743"/>
                </a:lnTo>
                <a:lnTo>
                  <a:pt x="1105695" y="189690"/>
                </a:lnTo>
                <a:lnTo>
                  <a:pt x="1072641" y="158854"/>
                </a:lnTo>
                <a:lnTo>
                  <a:pt x="1037495" y="130362"/>
                </a:lnTo>
                <a:lnTo>
                  <a:pt x="1000382" y="104337"/>
                </a:lnTo>
                <a:lnTo>
                  <a:pt x="961427" y="80905"/>
                </a:lnTo>
                <a:lnTo>
                  <a:pt x="920756" y="60191"/>
                </a:lnTo>
                <a:lnTo>
                  <a:pt x="878494" y="42321"/>
                </a:lnTo>
                <a:lnTo>
                  <a:pt x="834766" y="27419"/>
                </a:lnTo>
                <a:lnTo>
                  <a:pt x="789697" y="15611"/>
                </a:lnTo>
                <a:lnTo>
                  <a:pt x="743413" y="7021"/>
                </a:lnTo>
                <a:lnTo>
                  <a:pt x="696039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96845" y="326897"/>
            <a:ext cx="6947534" cy="1018540"/>
          </a:xfrm>
          <a:custGeom>
            <a:avLst/>
            <a:gdLst/>
            <a:ahLst/>
            <a:cxnLst/>
            <a:rect l="l" t="t" r="r" b="b"/>
            <a:pathLst>
              <a:path w="6947534" h="1018540">
                <a:moveTo>
                  <a:pt x="0" y="1018031"/>
                </a:moveTo>
                <a:lnTo>
                  <a:pt x="6947154" y="1018031"/>
                </a:lnTo>
                <a:lnTo>
                  <a:pt x="6947154" y="0"/>
                </a:lnTo>
                <a:lnTo>
                  <a:pt x="0" y="0"/>
                </a:lnTo>
                <a:lnTo>
                  <a:pt x="0" y="1018031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76094" y="350266"/>
            <a:ext cx="36239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Saving </a:t>
            </a:r>
            <a:r>
              <a:rPr spc="-5" dirty="0"/>
              <a:t>your</a:t>
            </a:r>
            <a:r>
              <a:rPr spc="-70" dirty="0"/>
              <a:t> </a:t>
            </a:r>
            <a:r>
              <a:rPr dirty="0"/>
              <a:t>Program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77514" y="1509521"/>
            <a:ext cx="5143500" cy="1639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Running your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program will automatically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save</a:t>
            </a:r>
            <a:r>
              <a:rPr sz="1800" spc="-5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it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99CC00"/>
              </a:buClr>
              <a:buFont typeface="Arial"/>
              <a:buChar char="•"/>
            </a:pPr>
            <a:endParaRPr sz="26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In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cases where you want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to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save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manually go: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99CC00"/>
              </a:buClr>
              <a:buFont typeface="Arial"/>
              <a:buChar char="•"/>
            </a:pPr>
            <a:endParaRPr sz="26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File </a:t>
            </a:r>
            <a:r>
              <a:rPr sz="1800" dirty="0">
                <a:solidFill>
                  <a:srgbClr val="003399"/>
                </a:solidFill>
                <a:latin typeface="Wingdings"/>
                <a:cs typeface="Wingdings"/>
              </a:rPr>
              <a:t></a:t>
            </a:r>
            <a:r>
              <a:rPr sz="1800" spc="45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Save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0B5A07CD-34A9-F041-8190-E5D445ED1694}"/>
              </a:ext>
            </a:extLst>
          </p:cNvPr>
          <p:cNvSpPr txBox="1"/>
          <p:nvPr/>
        </p:nvSpPr>
        <p:spPr>
          <a:xfrm>
            <a:off x="6400800" y="6589522"/>
            <a:ext cx="294665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spcBef>
                <a:spcPts val="450"/>
              </a:spcBef>
              <a:buClr>
                <a:srgbClr val="99CC00"/>
              </a:buClr>
              <a:buSzPct val="150000"/>
              <a:tabLst>
                <a:tab pos="1155700" algn="l"/>
              </a:tabLst>
            </a:pPr>
            <a:r>
              <a:rPr lang="en-US" sz="1000" spc="-5" dirty="0">
                <a:solidFill>
                  <a:srgbClr val="003399"/>
                </a:solidFill>
                <a:latin typeface="Arial"/>
                <a:cs typeface="Arial"/>
              </a:rPr>
              <a:t>https://mikejohnson51.github.io/geog178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95CA90-3190-434D-99E9-4B8CC9B3B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515" y="3429000"/>
            <a:ext cx="4804569" cy="304680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 flipV="1">
            <a:off x="3667046" y="4311466"/>
            <a:ext cx="958726" cy="228600"/>
          </a:xfrm>
          <a:custGeom>
            <a:avLst/>
            <a:gdLst/>
            <a:ahLst/>
            <a:cxnLst/>
            <a:rect l="l" t="t" r="r" b="b"/>
            <a:pathLst>
              <a:path w="598170" h="153670">
                <a:moveTo>
                  <a:pt x="444627" y="0"/>
                </a:moveTo>
                <a:lnTo>
                  <a:pt x="444627" y="153162"/>
                </a:lnTo>
                <a:lnTo>
                  <a:pt x="546735" y="102108"/>
                </a:lnTo>
                <a:lnTo>
                  <a:pt x="470154" y="102108"/>
                </a:lnTo>
                <a:lnTo>
                  <a:pt x="470154" y="51054"/>
                </a:lnTo>
                <a:lnTo>
                  <a:pt x="546735" y="51054"/>
                </a:lnTo>
                <a:lnTo>
                  <a:pt x="444627" y="0"/>
                </a:lnTo>
                <a:close/>
              </a:path>
              <a:path w="598170" h="153670">
                <a:moveTo>
                  <a:pt x="444627" y="51054"/>
                </a:moveTo>
                <a:lnTo>
                  <a:pt x="0" y="51054"/>
                </a:lnTo>
                <a:lnTo>
                  <a:pt x="0" y="102108"/>
                </a:lnTo>
                <a:lnTo>
                  <a:pt x="444627" y="102108"/>
                </a:lnTo>
                <a:lnTo>
                  <a:pt x="444627" y="51054"/>
                </a:lnTo>
                <a:close/>
              </a:path>
              <a:path w="598170" h="153670">
                <a:moveTo>
                  <a:pt x="546735" y="51054"/>
                </a:moveTo>
                <a:lnTo>
                  <a:pt x="470154" y="51054"/>
                </a:lnTo>
                <a:lnTo>
                  <a:pt x="470154" y="102108"/>
                </a:lnTo>
                <a:lnTo>
                  <a:pt x="546735" y="102108"/>
                </a:lnTo>
                <a:lnTo>
                  <a:pt x="597789" y="76581"/>
                </a:lnTo>
                <a:lnTo>
                  <a:pt x="546735" y="51054"/>
                </a:lnTo>
                <a:close/>
              </a:path>
            </a:pathLst>
          </a:custGeom>
          <a:solidFill>
            <a:srgbClr val="00B05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697" y="188976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39" y="1293623"/>
                </a:lnTo>
                <a:lnTo>
                  <a:pt x="743413" y="1288378"/>
                </a:lnTo>
                <a:lnTo>
                  <a:pt x="789697" y="1279788"/>
                </a:lnTo>
                <a:lnTo>
                  <a:pt x="834766" y="1267980"/>
                </a:lnTo>
                <a:lnTo>
                  <a:pt x="878494" y="1253078"/>
                </a:lnTo>
                <a:lnTo>
                  <a:pt x="920756" y="1235208"/>
                </a:lnTo>
                <a:lnTo>
                  <a:pt x="961427" y="1214494"/>
                </a:lnTo>
                <a:lnTo>
                  <a:pt x="1000382" y="1191062"/>
                </a:lnTo>
                <a:lnTo>
                  <a:pt x="1037495" y="1165037"/>
                </a:lnTo>
                <a:lnTo>
                  <a:pt x="1072641" y="1136545"/>
                </a:lnTo>
                <a:lnTo>
                  <a:pt x="1105695" y="1105709"/>
                </a:lnTo>
                <a:lnTo>
                  <a:pt x="1136532" y="1072656"/>
                </a:lnTo>
                <a:lnTo>
                  <a:pt x="1165026" y="1037511"/>
                </a:lnTo>
                <a:lnTo>
                  <a:pt x="1191053" y="1000398"/>
                </a:lnTo>
                <a:lnTo>
                  <a:pt x="1214486" y="961444"/>
                </a:lnTo>
                <a:lnTo>
                  <a:pt x="1235202" y="920773"/>
                </a:lnTo>
                <a:lnTo>
                  <a:pt x="1253074" y="878510"/>
                </a:lnTo>
                <a:lnTo>
                  <a:pt x="1267977" y="834780"/>
                </a:lnTo>
                <a:lnTo>
                  <a:pt x="1279787" y="789709"/>
                </a:lnTo>
                <a:lnTo>
                  <a:pt x="1288377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7" y="551977"/>
                </a:lnTo>
                <a:lnTo>
                  <a:pt x="1279787" y="505690"/>
                </a:lnTo>
                <a:lnTo>
                  <a:pt x="1267977" y="460619"/>
                </a:lnTo>
                <a:lnTo>
                  <a:pt x="1253074" y="416889"/>
                </a:lnTo>
                <a:lnTo>
                  <a:pt x="1235202" y="374626"/>
                </a:lnTo>
                <a:lnTo>
                  <a:pt x="1214486" y="333955"/>
                </a:lnTo>
                <a:lnTo>
                  <a:pt x="1191053" y="295001"/>
                </a:lnTo>
                <a:lnTo>
                  <a:pt x="1165026" y="257888"/>
                </a:lnTo>
                <a:lnTo>
                  <a:pt x="1136532" y="222743"/>
                </a:lnTo>
                <a:lnTo>
                  <a:pt x="1105695" y="189690"/>
                </a:lnTo>
                <a:lnTo>
                  <a:pt x="1072641" y="158854"/>
                </a:lnTo>
                <a:lnTo>
                  <a:pt x="1037495" y="130362"/>
                </a:lnTo>
                <a:lnTo>
                  <a:pt x="1000382" y="104337"/>
                </a:lnTo>
                <a:lnTo>
                  <a:pt x="961427" y="80905"/>
                </a:lnTo>
                <a:lnTo>
                  <a:pt x="920756" y="60191"/>
                </a:lnTo>
                <a:lnTo>
                  <a:pt x="878494" y="42321"/>
                </a:lnTo>
                <a:lnTo>
                  <a:pt x="834766" y="27419"/>
                </a:lnTo>
                <a:lnTo>
                  <a:pt x="789697" y="15611"/>
                </a:lnTo>
                <a:lnTo>
                  <a:pt x="743413" y="7021"/>
                </a:lnTo>
                <a:lnTo>
                  <a:pt x="696039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96845" y="326897"/>
            <a:ext cx="6947534" cy="1018540"/>
          </a:xfrm>
          <a:custGeom>
            <a:avLst/>
            <a:gdLst/>
            <a:ahLst/>
            <a:cxnLst/>
            <a:rect l="l" t="t" r="r" b="b"/>
            <a:pathLst>
              <a:path w="6947534" h="1018540">
                <a:moveTo>
                  <a:pt x="0" y="1018031"/>
                </a:moveTo>
                <a:lnTo>
                  <a:pt x="6947154" y="1018031"/>
                </a:lnTo>
                <a:lnTo>
                  <a:pt x="6947154" y="0"/>
                </a:lnTo>
                <a:lnTo>
                  <a:pt x="0" y="0"/>
                </a:lnTo>
                <a:lnTo>
                  <a:pt x="0" y="1018031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76094" y="350266"/>
            <a:ext cx="33051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Zip </a:t>
            </a:r>
            <a:r>
              <a:rPr spc="-5" dirty="0"/>
              <a:t>Program</a:t>
            </a:r>
            <a:r>
              <a:rPr spc="-75" dirty="0"/>
              <a:t> </a:t>
            </a:r>
            <a:r>
              <a:rPr dirty="0"/>
              <a:t>Folder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4420" marR="5080" indent="-342900">
              <a:lnSpc>
                <a:spcPct val="100000"/>
              </a:lnSpc>
              <a:spcBef>
                <a:spcPts val="100"/>
              </a:spcBef>
              <a:buClr>
                <a:srgbClr val="99CC00"/>
              </a:buClr>
              <a:buSzPct val="150000"/>
              <a:buChar char="•"/>
              <a:tabLst>
                <a:tab pos="3614420" algn="l"/>
                <a:tab pos="3615054" algn="l"/>
              </a:tabLst>
            </a:pPr>
            <a:r>
              <a:rPr spc="-5" dirty="0"/>
              <a:t>Program files can be zipped </a:t>
            </a:r>
            <a:r>
              <a:rPr dirty="0"/>
              <a:t>to </a:t>
            </a:r>
            <a:r>
              <a:rPr spc="-5" dirty="0"/>
              <a:t>make </a:t>
            </a:r>
            <a:r>
              <a:rPr dirty="0"/>
              <a:t>them </a:t>
            </a:r>
            <a:r>
              <a:rPr spc="-5" dirty="0"/>
              <a:t>smaller  and easier </a:t>
            </a:r>
            <a:r>
              <a:rPr dirty="0"/>
              <a:t>to</a:t>
            </a:r>
            <a:r>
              <a:rPr spc="-5" dirty="0"/>
              <a:t> share!</a:t>
            </a:r>
          </a:p>
          <a:p>
            <a:pPr marL="3258820">
              <a:lnSpc>
                <a:spcPct val="100000"/>
              </a:lnSpc>
              <a:spcBef>
                <a:spcPts val="30"/>
              </a:spcBef>
              <a:buClr>
                <a:srgbClr val="99CC00"/>
              </a:buClr>
              <a:buFont typeface="Arial"/>
              <a:buChar char="•"/>
            </a:pPr>
            <a:endParaRPr sz="2600" dirty="0">
              <a:latin typeface="Times New Roman"/>
              <a:cs typeface="Times New Roman"/>
            </a:endParaRPr>
          </a:p>
          <a:p>
            <a:pPr marL="3614420" indent="-342900">
              <a:lnSpc>
                <a:spcPct val="100000"/>
              </a:lnSpc>
              <a:spcBef>
                <a:spcPts val="5"/>
              </a:spcBef>
              <a:buClr>
                <a:srgbClr val="99CC00"/>
              </a:buClr>
              <a:buSzPct val="150000"/>
              <a:buChar char="•"/>
              <a:tabLst>
                <a:tab pos="3614420" algn="l"/>
                <a:tab pos="3615054" algn="l"/>
              </a:tabLst>
            </a:pPr>
            <a:r>
              <a:rPr dirty="0"/>
              <a:t>ON</a:t>
            </a:r>
            <a:r>
              <a:rPr spc="-10" dirty="0"/>
              <a:t> </a:t>
            </a:r>
            <a:r>
              <a:rPr spc="-5" dirty="0"/>
              <a:t>WINDOWS:</a:t>
            </a:r>
          </a:p>
          <a:p>
            <a:pPr marL="4014470" lvl="1" indent="-285750">
              <a:lnSpc>
                <a:spcPct val="100000"/>
              </a:lnSpc>
              <a:spcBef>
                <a:spcPts val="345"/>
              </a:spcBef>
              <a:buClr>
                <a:srgbClr val="99CC00"/>
              </a:buClr>
              <a:buSzPct val="150000"/>
              <a:buChar char="•"/>
              <a:tabLst>
                <a:tab pos="4014470" algn="l"/>
                <a:tab pos="4015104" algn="l"/>
              </a:tabLst>
            </a:pP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Go to your flash drive </a:t>
            </a:r>
            <a:r>
              <a:rPr sz="1400" spc="-5" dirty="0">
                <a:solidFill>
                  <a:srgbClr val="003399"/>
                </a:solidFill>
                <a:latin typeface="Wingdings"/>
                <a:cs typeface="Wingdings"/>
              </a:rPr>
              <a:t></a:t>
            </a:r>
            <a:r>
              <a:rPr sz="1400" spc="-5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GEOG_178 </a:t>
            </a:r>
            <a:r>
              <a:rPr sz="1400" spc="-5" dirty="0">
                <a:solidFill>
                  <a:srgbClr val="003399"/>
                </a:solidFill>
                <a:latin typeface="Wingdings"/>
                <a:cs typeface="Wingdings"/>
              </a:rPr>
              <a:t></a:t>
            </a:r>
            <a:r>
              <a:rPr sz="1400" spc="55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1400" spc="-10" dirty="0">
                <a:solidFill>
                  <a:srgbClr val="003399"/>
                </a:solidFill>
                <a:latin typeface="Arial"/>
                <a:cs typeface="Arial"/>
              </a:rPr>
              <a:t>Week0</a:t>
            </a:r>
            <a:endParaRPr sz="1400" dirty="0">
              <a:latin typeface="Arial"/>
              <a:cs typeface="Arial"/>
            </a:endParaRPr>
          </a:p>
          <a:p>
            <a:pPr marL="4014470" lvl="1" indent="-285750">
              <a:lnSpc>
                <a:spcPct val="100000"/>
              </a:lnSpc>
              <a:spcBef>
                <a:spcPts val="335"/>
              </a:spcBef>
              <a:buClr>
                <a:srgbClr val="99CC00"/>
              </a:buClr>
              <a:buSzPct val="150000"/>
              <a:buChar char="•"/>
              <a:tabLst>
                <a:tab pos="4014470" algn="l"/>
                <a:tab pos="4015104" algn="l"/>
              </a:tabLst>
            </a:pP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Right Click on the Folder</a:t>
            </a:r>
            <a:r>
              <a:rPr sz="1400" spc="-3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‘Hello_World’</a:t>
            </a:r>
            <a:endParaRPr sz="1400" dirty="0">
              <a:latin typeface="Arial"/>
              <a:cs typeface="Arial"/>
            </a:endParaRPr>
          </a:p>
          <a:p>
            <a:pPr marL="4014470" lvl="1" indent="-285750">
              <a:lnSpc>
                <a:spcPct val="100000"/>
              </a:lnSpc>
              <a:spcBef>
                <a:spcPts val="340"/>
              </a:spcBef>
              <a:buClr>
                <a:srgbClr val="99CC00"/>
              </a:buClr>
              <a:buSzPct val="150000"/>
              <a:buChar char="•"/>
              <a:tabLst>
                <a:tab pos="4014470" algn="l"/>
                <a:tab pos="4015104" algn="l"/>
              </a:tabLst>
            </a:pP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Click ‘Send </a:t>
            </a:r>
            <a:r>
              <a:rPr sz="1400" spc="-60" dirty="0">
                <a:solidFill>
                  <a:srgbClr val="003399"/>
                </a:solidFill>
                <a:latin typeface="Arial"/>
                <a:cs typeface="Arial"/>
              </a:rPr>
              <a:t>To’ </a:t>
            </a:r>
            <a:r>
              <a:rPr sz="1400" spc="-5" dirty="0">
                <a:solidFill>
                  <a:srgbClr val="003399"/>
                </a:solidFill>
                <a:latin typeface="Wingdings"/>
                <a:cs typeface="Wingdings"/>
              </a:rPr>
              <a:t></a:t>
            </a:r>
            <a:r>
              <a:rPr sz="1400" spc="-5" dirty="0">
                <a:solidFill>
                  <a:srgbClr val="003399"/>
                </a:solidFill>
                <a:latin typeface="Times New Roman"/>
                <a:cs typeface="Times New Roman"/>
              </a:rPr>
              <a:t> </a:t>
            </a: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‘Compressed (zipped)</a:t>
            </a:r>
            <a:r>
              <a:rPr sz="1400" spc="-2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folder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11573" y="3585208"/>
            <a:ext cx="4094226" cy="3182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8629" y="5760720"/>
            <a:ext cx="1168400" cy="153670"/>
          </a:xfrm>
          <a:custGeom>
            <a:avLst/>
            <a:gdLst/>
            <a:ahLst/>
            <a:cxnLst/>
            <a:rect l="l" t="t" r="r" b="b"/>
            <a:pathLst>
              <a:path w="1168400" h="153670">
                <a:moveTo>
                  <a:pt x="153162" y="0"/>
                </a:moveTo>
                <a:lnTo>
                  <a:pt x="0" y="76580"/>
                </a:lnTo>
                <a:lnTo>
                  <a:pt x="153162" y="153161"/>
                </a:lnTo>
                <a:lnTo>
                  <a:pt x="153162" y="102107"/>
                </a:lnTo>
                <a:lnTo>
                  <a:pt x="127635" y="102107"/>
                </a:lnTo>
                <a:lnTo>
                  <a:pt x="127635" y="51053"/>
                </a:lnTo>
                <a:lnTo>
                  <a:pt x="153162" y="51053"/>
                </a:lnTo>
                <a:lnTo>
                  <a:pt x="153162" y="0"/>
                </a:lnTo>
                <a:close/>
              </a:path>
              <a:path w="1168400" h="153670">
                <a:moveTo>
                  <a:pt x="153162" y="51053"/>
                </a:moveTo>
                <a:lnTo>
                  <a:pt x="127635" y="51053"/>
                </a:lnTo>
                <a:lnTo>
                  <a:pt x="127635" y="102107"/>
                </a:lnTo>
                <a:lnTo>
                  <a:pt x="153162" y="102107"/>
                </a:lnTo>
                <a:lnTo>
                  <a:pt x="153162" y="51053"/>
                </a:lnTo>
                <a:close/>
              </a:path>
              <a:path w="1168400" h="153670">
                <a:moveTo>
                  <a:pt x="1168400" y="51053"/>
                </a:moveTo>
                <a:lnTo>
                  <a:pt x="153162" y="51053"/>
                </a:lnTo>
                <a:lnTo>
                  <a:pt x="153162" y="102107"/>
                </a:lnTo>
                <a:lnTo>
                  <a:pt x="1168400" y="102107"/>
                </a:lnTo>
                <a:lnTo>
                  <a:pt x="1168400" y="51053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697" y="188976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39" y="1293623"/>
                </a:lnTo>
                <a:lnTo>
                  <a:pt x="743413" y="1288378"/>
                </a:lnTo>
                <a:lnTo>
                  <a:pt x="789697" y="1279788"/>
                </a:lnTo>
                <a:lnTo>
                  <a:pt x="834766" y="1267980"/>
                </a:lnTo>
                <a:lnTo>
                  <a:pt x="878494" y="1253078"/>
                </a:lnTo>
                <a:lnTo>
                  <a:pt x="920756" y="1235208"/>
                </a:lnTo>
                <a:lnTo>
                  <a:pt x="961427" y="1214494"/>
                </a:lnTo>
                <a:lnTo>
                  <a:pt x="1000382" y="1191062"/>
                </a:lnTo>
                <a:lnTo>
                  <a:pt x="1037495" y="1165037"/>
                </a:lnTo>
                <a:lnTo>
                  <a:pt x="1072641" y="1136545"/>
                </a:lnTo>
                <a:lnTo>
                  <a:pt x="1105695" y="1105709"/>
                </a:lnTo>
                <a:lnTo>
                  <a:pt x="1136532" y="1072656"/>
                </a:lnTo>
                <a:lnTo>
                  <a:pt x="1165026" y="1037511"/>
                </a:lnTo>
                <a:lnTo>
                  <a:pt x="1191053" y="1000398"/>
                </a:lnTo>
                <a:lnTo>
                  <a:pt x="1214486" y="961444"/>
                </a:lnTo>
                <a:lnTo>
                  <a:pt x="1235202" y="920773"/>
                </a:lnTo>
                <a:lnTo>
                  <a:pt x="1253074" y="878510"/>
                </a:lnTo>
                <a:lnTo>
                  <a:pt x="1267977" y="834780"/>
                </a:lnTo>
                <a:lnTo>
                  <a:pt x="1279787" y="789709"/>
                </a:lnTo>
                <a:lnTo>
                  <a:pt x="1288377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7" y="551977"/>
                </a:lnTo>
                <a:lnTo>
                  <a:pt x="1279787" y="505690"/>
                </a:lnTo>
                <a:lnTo>
                  <a:pt x="1267977" y="460619"/>
                </a:lnTo>
                <a:lnTo>
                  <a:pt x="1253074" y="416889"/>
                </a:lnTo>
                <a:lnTo>
                  <a:pt x="1235202" y="374626"/>
                </a:lnTo>
                <a:lnTo>
                  <a:pt x="1214486" y="333955"/>
                </a:lnTo>
                <a:lnTo>
                  <a:pt x="1191053" y="295001"/>
                </a:lnTo>
                <a:lnTo>
                  <a:pt x="1165026" y="257888"/>
                </a:lnTo>
                <a:lnTo>
                  <a:pt x="1136532" y="222743"/>
                </a:lnTo>
                <a:lnTo>
                  <a:pt x="1105695" y="189690"/>
                </a:lnTo>
                <a:lnTo>
                  <a:pt x="1072641" y="158854"/>
                </a:lnTo>
                <a:lnTo>
                  <a:pt x="1037495" y="130362"/>
                </a:lnTo>
                <a:lnTo>
                  <a:pt x="1000382" y="104337"/>
                </a:lnTo>
                <a:lnTo>
                  <a:pt x="961427" y="80905"/>
                </a:lnTo>
                <a:lnTo>
                  <a:pt x="920756" y="60191"/>
                </a:lnTo>
                <a:lnTo>
                  <a:pt x="878494" y="42321"/>
                </a:lnTo>
                <a:lnTo>
                  <a:pt x="834766" y="27419"/>
                </a:lnTo>
                <a:lnTo>
                  <a:pt x="789697" y="15611"/>
                </a:lnTo>
                <a:lnTo>
                  <a:pt x="743413" y="7021"/>
                </a:lnTo>
                <a:lnTo>
                  <a:pt x="696039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96845" y="326897"/>
            <a:ext cx="6947534" cy="1018540"/>
          </a:xfrm>
          <a:custGeom>
            <a:avLst/>
            <a:gdLst/>
            <a:ahLst/>
            <a:cxnLst/>
            <a:rect l="l" t="t" r="r" b="b"/>
            <a:pathLst>
              <a:path w="6947534" h="1018540">
                <a:moveTo>
                  <a:pt x="0" y="1018031"/>
                </a:moveTo>
                <a:lnTo>
                  <a:pt x="6947154" y="1018031"/>
                </a:lnTo>
                <a:lnTo>
                  <a:pt x="6947154" y="0"/>
                </a:lnTo>
                <a:lnTo>
                  <a:pt x="0" y="0"/>
                </a:lnTo>
                <a:lnTo>
                  <a:pt x="0" y="1018031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31093" y="533400"/>
            <a:ext cx="33051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Zip </a:t>
            </a:r>
            <a:r>
              <a:rPr spc="-5" dirty="0"/>
              <a:t>Program</a:t>
            </a:r>
            <a:r>
              <a:rPr spc="-75" dirty="0"/>
              <a:t> </a:t>
            </a:r>
            <a:r>
              <a:rPr dirty="0"/>
              <a:t>Folder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77514" y="1776221"/>
            <a:ext cx="5439410" cy="2759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ON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MAC: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345"/>
              </a:spcBef>
              <a:buClr>
                <a:srgbClr val="99CC00"/>
              </a:buClr>
              <a:buSzPct val="150000"/>
              <a:buChar char="•"/>
              <a:tabLst>
                <a:tab pos="755015" algn="l"/>
                <a:tab pos="755650" algn="l"/>
              </a:tabLst>
            </a:pP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Go to your GEOG178 </a:t>
            </a:r>
            <a:endParaRPr lang="en-US" sz="1400" spc="-5" dirty="0">
              <a:solidFill>
                <a:srgbClr val="003399"/>
              </a:solidFill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345"/>
              </a:spcBef>
              <a:buClr>
                <a:srgbClr val="99CC00"/>
              </a:buClr>
              <a:buSzPct val="150000"/>
              <a:buChar char="•"/>
              <a:tabLst>
                <a:tab pos="755015" algn="l"/>
                <a:tab pos="755650" algn="l"/>
              </a:tabLst>
            </a:pP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Right Click on the Folder</a:t>
            </a:r>
            <a:r>
              <a:rPr sz="1400" spc="-35" dirty="0">
                <a:solidFill>
                  <a:srgbClr val="00339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‘</a:t>
            </a:r>
            <a:r>
              <a:rPr lang="en-US" sz="1400" spc="-5" dirty="0">
                <a:solidFill>
                  <a:srgbClr val="003399"/>
                </a:solidFill>
                <a:latin typeface="Arial"/>
                <a:cs typeface="Arial"/>
              </a:rPr>
              <a:t>Week1</a:t>
            </a: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’</a:t>
            </a:r>
            <a:endParaRPr sz="14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340"/>
              </a:spcBef>
              <a:buClr>
                <a:srgbClr val="99CC00"/>
              </a:buClr>
              <a:buSzPct val="150000"/>
              <a:buChar char="•"/>
              <a:tabLst>
                <a:tab pos="755015" algn="l"/>
                <a:tab pos="755650" algn="l"/>
              </a:tabLst>
            </a:pPr>
            <a:r>
              <a:rPr sz="1400" spc="-5" dirty="0">
                <a:solidFill>
                  <a:srgbClr val="003399"/>
                </a:solidFill>
                <a:latin typeface="Arial"/>
                <a:cs typeface="Arial"/>
              </a:rPr>
              <a:t>Click ‘Compress</a:t>
            </a:r>
            <a:endParaRPr sz="1400" dirty="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99CC00"/>
              </a:buClr>
              <a:buFont typeface="Arial"/>
              <a:buChar char="•"/>
            </a:pPr>
            <a:endParaRPr sz="2100" dirty="0">
              <a:latin typeface="Times New Roman"/>
              <a:cs typeface="Times New Roman"/>
            </a:endParaRPr>
          </a:p>
          <a:p>
            <a:pPr marL="355600" marR="5080" indent="-342900">
              <a:lnSpc>
                <a:spcPct val="100000"/>
              </a:lnSpc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sz="1800" spc="-60" dirty="0">
                <a:solidFill>
                  <a:srgbClr val="003399"/>
                </a:solidFill>
                <a:latin typeface="Arial"/>
                <a:cs typeface="Arial"/>
              </a:rPr>
              <a:t>You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now have a zipped folder that will be easier 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to  </a:t>
            </a:r>
            <a:r>
              <a:rPr sz="1800" spc="-5" dirty="0">
                <a:solidFill>
                  <a:srgbClr val="003399"/>
                </a:solidFill>
                <a:latin typeface="Arial"/>
                <a:cs typeface="Arial"/>
              </a:rPr>
              <a:t>share with</a:t>
            </a:r>
            <a:r>
              <a:rPr sz="1800" dirty="0">
                <a:solidFill>
                  <a:srgbClr val="003399"/>
                </a:solidFill>
                <a:latin typeface="Arial"/>
                <a:cs typeface="Arial"/>
              </a:rPr>
              <a:t> others!</a:t>
            </a:r>
            <a:endParaRPr lang="en-US" sz="1800" dirty="0">
              <a:solidFill>
                <a:srgbClr val="003399"/>
              </a:solidFill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endParaRPr lang="en-US" dirty="0">
              <a:solidFill>
                <a:srgbClr val="003399"/>
              </a:solidFill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buClr>
                <a:srgbClr val="99CC00"/>
              </a:buClr>
              <a:buSzPct val="150000"/>
              <a:buChar char="•"/>
              <a:tabLst>
                <a:tab pos="354965" algn="l"/>
                <a:tab pos="355600" algn="l"/>
              </a:tabLst>
            </a:pPr>
            <a:r>
              <a:rPr lang="en-US" sz="1800" dirty="0">
                <a:solidFill>
                  <a:srgbClr val="003399"/>
                </a:solidFill>
                <a:latin typeface="Arial"/>
                <a:cs typeface="Arial"/>
              </a:rPr>
              <a:t>For lab turn in, you will be able to send me zip files OR share links to a </a:t>
            </a:r>
            <a:r>
              <a:rPr lang="en-US" sz="1800" dirty="0" err="1">
                <a:solidFill>
                  <a:srgbClr val="003399"/>
                </a:solidFill>
                <a:latin typeface="Arial"/>
                <a:cs typeface="Arial"/>
              </a:rPr>
              <a:t>Github</a:t>
            </a:r>
            <a:r>
              <a:rPr lang="en-US" sz="1800" dirty="0">
                <a:solidFill>
                  <a:srgbClr val="003399"/>
                </a:solidFill>
                <a:latin typeface="Arial"/>
                <a:cs typeface="Arial"/>
              </a:rPr>
              <a:t> repository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D879B56D-33F4-914A-B432-9815EA01CCEA}"/>
              </a:ext>
            </a:extLst>
          </p:cNvPr>
          <p:cNvSpPr txBox="1"/>
          <p:nvPr/>
        </p:nvSpPr>
        <p:spPr>
          <a:xfrm>
            <a:off x="6400800" y="6589522"/>
            <a:ext cx="294665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spcBef>
                <a:spcPts val="450"/>
              </a:spcBef>
              <a:buClr>
                <a:srgbClr val="99CC00"/>
              </a:buClr>
              <a:buSzPct val="150000"/>
              <a:tabLst>
                <a:tab pos="1155700" algn="l"/>
              </a:tabLst>
            </a:pPr>
            <a:r>
              <a:rPr lang="en-US" sz="1000" spc="-5" dirty="0">
                <a:solidFill>
                  <a:srgbClr val="003399"/>
                </a:solidFill>
                <a:latin typeface="Arial"/>
                <a:cs typeface="Arial"/>
              </a:rPr>
              <a:t>https://mikejohnson51.github.io/geog178</a:t>
            </a:r>
            <a:endParaRPr lang="en-US"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39381-7A48-924E-80D2-AC33A9E5A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743" y="609600"/>
            <a:ext cx="4592828" cy="43088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Bonus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8059C-EB31-5144-B572-618A5D79B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185" y="1509521"/>
            <a:ext cx="8707628" cy="2492990"/>
          </a:xfrm>
        </p:spPr>
        <p:txBody>
          <a:bodyPr/>
          <a:lstStyle/>
          <a:p>
            <a:r>
              <a:rPr lang="en-US" dirty="0"/>
              <a:t>Read here to learn how to connect a GitHub account/repo to Eclipse: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https://www.vogella.com/tutorials/EclipseGit/article.html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Check out GitHub Desktop for a GUI interface: </a:t>
            </a:r>
          </a:p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https://desktop.github.com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C8CF78-E11B-2E46-A13C-CA33BF04E169}"/>
              </a:ext>
            </a:extLst>
          </p:cNvPr>
          <p:cNvSpPr txBox="1"/>
          <p:nvPr/>
        </p:nvSpPr>
        <p:spPr>
          <a:xfrm>
            <a:off x="3489054" y="4456156"/>
            <a:ext cx="4696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See you Friday at 9:00 am!</a:t>
            </a:r>
          </a:p>
        </p:txBody>
      </p:sp>
    </p:spTree>
    <p:extLst>
      <p:ext uri="{BB962C8B-B14F-4D97-AF65-F5344CB8AC3E}">
        <p14:creationId xmlns:p14="http://schemas.microsoft.com/office/powerpoint/2010/main" val="2296144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600" y="2118613"/>
            <a:ext cx="8915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rgbClr val="404040"/>
                </a:solidFill>
              </a:rPr>
              <a:t>1</a:t>
            </a:r>
            <a:r>
              <a:rPr dirty="0">
                <a:solidFill>
                  <a:srgbClr val="404040"/>
                </a:solidFill>
              </a:rPr>
              <a:t>. Getting</a:t>
            </a:r>
            <a:r>
              <a:rPr lang="en-US" dirty="0">
                <a:solidFill>
                  <a:srgbClr val="404040"/>
                </a:solidFill>
              </a:rPr>
              <a:t> the Class Website</a:t>
            </a:r>
            <a:r>
              <a:rPr dirty="0">
                <a:solidFill>
                  <a:srgbClr val="404040"/>
                </a:solidFill>
              </a:rPr>
              <a:t> on </a:t>
            </a:r>
            <a:r>
              <a:rPr spc="-5" dirty="0">
                <a:solidFill>
                  <a:srgbClr val="404040"/>
                </a:solidFill>
              </a:rPr>
              <a:t>your</a:t>
            </a:r>
            <a:r>
              <a:rPr spc="-65" dirty="0">
                <a:solidFill>
                  <a:srgbClr val="404040"/>
                </a:solidFill>
              </a:rPr>
              <a:t> </a:t>
            </a:r>
            <a:r>
              <a:rPr spc="-5" dirty="0">
                <a:solidFill>
                  <a:srgbClr val="404040"/>
                </a:solidFill>
              </a:rPr>
              <a:t>machines…</a:t>
            </a:r>
          </a:p>
        </p:txBody>
      </p:sp>
    </p:spTree>
    <p:extLst>
      <p:ext uri="{BB962C8B-B14F-4D97-AF65-F5344CB8AC3E}">
        <p14:creationId xmlns:p14="http://schemas.microsoft.com/office/powerpoint/2010/main" val="706612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9201498-85C9-8D48-B35E-F8A08FC7528C}"/>
              </a:ext>
            </a:extLst>
          </p:cNvPr>
          <p:cNvSpPr/>
          <p:nvPr/>
        </p:nvSpPr>
        <p:spPr>
          <a:xfrm>
            <a:off x="250697" y="188976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39" y="1293623"/>
                </a:lnTo>
                <a:lnTo>
                  <a:pt x="743413" y="1288378"/>
                </a:lnTo>
                <a:lnTo>
                  <a:pt x="789697" y="1279788"/>
                </a:lnTo>
                <a:lnTo>
                  <a:pt x="834766" y="1267980"/>
                </a:lnTo>
                <a:lnTo>
                  <a:pt x="878494" y="1253078"/>
                </a:lnTo>
                <a:lnTo>
                  <a:pt x="920756" y="1235208"/>
                </a:lnTo>
                <a:lnTo>
                  <a:pt x="961427" y="1214494"/>
                </a:lnTo>
                <a:lnTo>
                  <a:pt x="1000382" y="1191062"/>
                </a:lnTo>
                <a:lnTo>
                  <a:pt x="1037495" y="1165037"/>
                </a:lnTo>
                <a:lnTo>
                  <a:pt x="1072641" y="1136545"/>
                </a:lnTo>
                <a:lnTo>
                  <a:pt x="1105695" y="1105709"/>
                </a:lnTo>
                <a:lnTo>
                  <a:pt x="1136532" y="1072656"/>
                </a:lnTo>
                <a:lnTo>
                  <a:pt x="1165026" y="1037511"/>
                </a:lnTo>
                <a:lnTo>
                  <a:pt x="1191053" y="1000398"/>
                </a:lnTo>
                <a:lnTo>
                  <a:pt x="1214486" y="961444"/>
                </a:lnTo>
                <a:lnTo>
                  <a:pt x="1235202" y="920773"/>
                </a:lnTo>
                <a:lnTo>
                  <a:pt x="1253074" y="878510"/>
                </a:lnTo>
                <a:lnTo>
                  <a:pt x="1267977" y="834780"/>
                </a:lnTo>
                <a:lnTo>
                  <a:pt x="1279787" y="789709"/>
                </a:lnTo>
                <a:lnTo>
                  <a:pt x="1288377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7" y="551977"/>
                </a:lnTo>
                <a:lnTo>
                  <a:pt x="1279787" y="505690"/>
                </a:lnTo>
                <a:lnTo>
                  <a:pt x="1267977" y="460619"/>
                </a:lnTo>
                <a:lnTo>
                  <a:pt x="1253074" y="416889"/>
                </a:lnTo>
                <a:lnTo>
                  <a:pt x="1235202" y="374626"/>
                </a:lnTo>
                <a:lnTo>
                  <a:pt x="1214486" y="333955"/>
                </a:lnTo>
                <a:lnTo>
                  <a:pt x="1191053" y="295001"/>
                </a:lnTo>
                <a:lnTo>
                  <a:pt x="1165026" y="257888"/>
                </a:lnTo>
                <a:lnTo>
                  <a:pt x="1136532" y="222743"/>
                </a:lnTo>
                <a:lnTo>
                  <a:pt x="1105695" y="189690"/>
                </a:lnTo>
                <a:lnTo>
                  <a:pt x="1072641" y="158854"/>
                </a:lnTo>
                <a:lnTo>
                  <a:pt x="1037495" y="130362"/>
                </a:lnTo>
                <a:lnTo>
                  <a:pt x="1000382" y="104337"/>
                </a:lnTo>
                <a:lnTo>
                  <a:pt x="961427" y="80905"/>
                </a:lnTo>
                <a:lnTo>
                  <a:pt x="920756" y="60191"/>
                </a:lnTo>
                <a:lnTo>
                  <a:pt x="878494" y="42321"/>
                </a:lnTo>
                <a:lnTo>
                  <a:pt x="834766" y="27419"/>
                </a:lnTo>
                <a:lnTo>
                  <a:pt x="789697" y="15611"/>
                </a:lnTo>
                <a:lnTo>
                  <a:pt x="743413" y="7021"/>
                </a:lnTo>
                <a:lnTo>
                  <a:pt x="696039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A01DCFBC-B442-AB4F-8AD4-854ED1E38DD2}"/>
              </a:ext>
            </a:extLst>
          </p:cNvPr>
          <p:cNvSpPr/>
          <p:nvPr/>
        </p:nvSpPr>
        <p:spPr>
          <a:xfrm>
            <a:off x="2196845" y="326897"/>
            <a:ext cx="6947534" cy="1018540"/>
          </a:xfrm>
          <a:custGeom>
            <a:avLst/>
            <a:gdLst/>
            <a:ahLst/>
            <a:cxnLst/>
            <a:rect l="l" t="t" r="r" b="b"/>
            <a:pathLst>
              <a:path w="6947534" h="1018540">
                <a:moveTo>
                  <a:pt x="0" y="1018031"/>
                </a:moveTo>
                <a:lnTo>
                  <a:pt x="6947154" y="1018031"/>
                </a:lnTo>
                <a:lnTo>
                  <a:pt x="6947154" y="0"/>
                </a:lnTo>
                <a:lnTo>
                  <a:pt x="0" y="0"/>
                </a:lnTo>
                <a:lnTo>
                  <a:pt x="0" y="1018031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 started with GitHub</a:t>
            </a:r>
            <a:endParaRPr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C7D38-0B97-E340-9EDC-1C83902D190B}"/>
              </a:ext>
            </a:extLst>
          </p:cNvPr>
          <p:cNvSpPr txBox="1"/>
          <p:nvPr/>
        </p:nvSpPr>
        <p:spPr>
          <a:xfrm>
            <a:off x="3352800" y="1371600"/>
            <a:ext cx="53077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Section repository: </a:t>
            </a:r>
          </a:p>
          <a:p>
            <a:r>
              <a:rPr lang="en-US" dirty="0"/>
              <a:t>	</a:t>
            </a:r>
            <a:r>
              <a:rPr lang="en-US" dirty="0">
                <a:hlinkClick r:id="rId2"/>
              </a:rPr>
              <a:t>https://github.com/mikejohnson51/geog178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90B03-32F2-7643-8145-683076A2A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346" y="2095823"/>
            <a:ext cx="2319866" cy="251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D7B01B-FA43-E546-BFC8-775E4A5AD5FC}"/>
              </a:ext>
            </a:extLst>
          </p:cNvPr>
          <p:cNvSpPr txBox="1"/>
          <p:nvPr/>
        </p:nvSpPr>
        <p:spPr>
          <a:xfrm>
            <a:off x="3548346" y="4876800"/>
            <a:ext cx="561243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Reasons for this: </a:t>
            </a:r>
          </a:p>
          <a:p>
            <a:r>
              <a:rPr lang="en-US" dirty="0"/>
              <a:t>* build familiarity (for you as developing programmers), </a:t>
            </a:r>
          </a:p>
          <a:p>
            <a:r>
              <a:rPr lang="en-US" dirty="0"/>
              <a:t>* force getting started with version control, open coding </a:t>
            </a:r>
          </a:p>
          <a:p>
            <a:r>
              <a:rPr lang="en-US" dirty="0"/>
              <a:t>* host a class community, </a:t>
            </a:r>
          </a:p>
          <a:p>
            <a:r>
              <a:rPr lang="en-US" dirty="0"/>
              <a:t>* longevity of material,</a:t>
            </a:r>
          </a:p>
          <a:p>
            <a:r>
              <a:rPr lang="en-US" dirty="0"/>
              <a:t>* improve group work in second half of class,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1AE7895C-CB5E-FD46-A70A-22CFA2C63582}"/>
              </a:ext>
            </a:extLst>
          </p:cNvPr>
          <p:cNvSpPr txBox="1"/>
          <p:nvPr/>
        </p:nvSpPr>
        <p:spPr>
          <a:xfrm>
            <a:off x="209550" y="2198116"/>
            <a:ext cx="5524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solidFill>
                  <a:srgbClr val="003399"/>
                </a:solidFill>
                <a:latin typeface="Arial"/>
                <a:cs typeface="Arial"/>
              </a:rPr>
              <a:t>W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2D2A8A4A-3D5F-654C-8D20-632CD8560FEF}"/>
              </a:ext>
            </a:extLst>
          </p:cNvPr>
          <p:cNvSpPr/>
          <p:nvPr/>
        </p:nvSpPr>
        <p:spPr>
          <a:xfrm>
            <a:off x="1089660" y="203453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59" y="3990"/>
                </a:lnTo>
                <a:lnTo>
                  <a:pt x="208458" y="15544"/>
                </a:lnTo>
                <a:lnTo>
                  <a:pt x="164725" y="34032"/>
                </a:lnTo>
                <a:lnTo>
                  <a:pt x="124788" y="58826"/>
                </a:lnTo>
                <a:lnTo>
                  <a:pt x="89273" y="89296"/>
                </a:lnTo>
                <a:lnTo>
                  <a:pt x="58808" y="124815"/>
                </a:lnTo>
                <a:lnTo>
                  <a:pt x="34020" y="164753"/>
                </a:lnTo>
                <a:lnTo>
                  <a:pt x="15538" y="208483"/>
                </a:lnTo>
                <a:lnTo>
                  <a:pt x="3989" y="255374"/>
                </a:lnTo>
                <a:lnTo>
                  <a:pt x="0" y="304800"/>
                </a:lnTo>
                <a:lnTo>
                  <a:pt x="3989" y="354225"/>
                </a:lnTo>
                <a:lnTo>
                  <a:pt x="15538" y="401116"/>
                </a:lnTo>
                <a:lnTo>
                  <a:pt x="34020" y="444846"/>
                </a:lnTo>
                <a:lnTo>
                  <a:pt x="58808" y="484784"/>
                </a:lnTo>
                <a:lnTo>
                  <a:pt x="89273" y="520303"/>
                </a:lnTo>
                <a:lnTo>
                  <a:pt x="124788" y="550773"/>
                </a:lnTo>
                <a:lnTo>
                  <a:pt x="164725" y="575567"/>
                </a:lnTo>
                <a:lnTo>
                  <a:pt x="208458" y="594055"/>
                </a:lnTo>
                <a:lnTo>
                  <a:pt x="255359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>
            <a:extLst>
              <a:ext uri="{FF2B5EF4-FFF2-40B4-BE49-F238E27FC236}">
                <a16:creationId xmlns:a16="http://schemas.microsoft.com/office/drawing/2014/main" id="{F1EA6742-7B23-084D-90A1-F08AC99628CA}"/>
              </a:ext>
            </a:extLst>
          </p:cNvPr>
          <p:cNvSpPr txBox="1"/>
          <p:nvPr/>
        </p:nvSpPr>
        <p:spPr>
          <a:xfrm>
            <a:off x="1278382" y="2122678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E6DC7"/>
                </a:solidFill>
                <a:latin typeface="Arial Black"/>
                <a:cs typeface="Arial Black"/>
              </a:rPr>
              <a:t>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46101543-B699-8C49-91CE-F507C17F5569}"/>
              </a:ext>
            </a:extLst>
          </p:cNvPr>
          <p:cNvSpPr txBox="1"/>
          <p:nvPr/>
        </p:nvSpPr>
        <p:spPr>
          <a:xfrm>
            <a:off x="209550" y="2801620"/>
            <a:ext cx="893445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05663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rgbClr val="003399"/>
                </a:solidFill>
                <a:latin typeface="Arial Black"/>
                <a:cs typeface="Arial Black"/>
              </a:rPr>
              <a:t>Class Website</a:t>
            </a:r>
          </a:p>
          <a:p>
            <a:pPr marL="12700" marR="6056630">
              <a:lnSpc>
                <a:spcPct val="100000"/>
              </a:lnSpc>
              <a:spcBef>
                <a:spcPts val="100"/>
              </a:spcBef>
            </a:pPr>
            <a:r>
              <a:rPr lang="en-US" sz="2400" dirty="0" err="1">
                <a:solidFill>
                  <a:srgbClr val="003399"/>
                </a:solidFill>
                <a:latin typeface="Arial Black"/>
                <a:cs typeface="Arial Black"/>
              </a:rPr>
              <a:t>Github</a:t>
            </a:r>
            <a:endParaRPr sz="24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11705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F109B0-DB3A-9348-B0FC-274942B27F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10" t="-90" r="5484" b="95452"/>
          <a:stretch/>
        </p:blipFill>
        <p:spPr>
          <a:xfrm>
            <a:off x="3962400" y="5543732"/>
            <a:ext cx="4109754" cy="508800"/>
          </a:xfrm>
          <a:prstGeom prst="rect">
            <a:avLst/>
          </a:prstGeom>
        </p:spPr>
      </p:pic>
      <p:sp>
        <p:nvSpPr>
          <p:cNvPr id="4" name="object 2">
            <a:extLst>
              <a:ext uri="{FF2B5EF4-FFF2-40B4-BE49-F238E27FC236}">
                <a16:creationId xmlns:a16="http://schemas.microsoft.com/office/drawing/2014/main" id="{AC9F9838-5BDD-414B-8519-F91062B3C16E}"/>
              </a:ext>
            </a:extLst>
          </p:cNvPr>
          <p:cNvSpPr/>
          <p:nvPr/>
        </p:nvSpPr>
        <p:spPr>
          <a:xfrm>
            <a:off x="250697" y="188976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39" y="1293623"/>
                </a:lnTo>
                <a:lnTo>
                  <a:pt x="743413" y="1288378"/>
                </a:lnTo>
                <a:lnTo>
                  <a:pt x="789697" y="1279788"/>
                </a:lnTo>
                <a:lnTo>
                  <a:pt x="834766" y="1267980"/>
                </a:lnTo>
                <a:lnTo>
                  <a:pt x="878494" y="1253078"/>
                </a:lnTo>
                <a:lnTo>
                  <a:pt x="920756" y="1235208"/>
                </a:lnTo>
                <a:lnTo>
                  <a:pt x="961427" y="1214494"/>
                </a:lnTo>
                <a:lnTo>
                  <a:pt x="1000382" y="1191062"/>
                </a:lnTo>
                <a:lnTo>
                  <a:pt x="1037495" y="1165037"/>
                </a:lnTo>
                <a:lnTo>
                  <a:pt x="1072641" y="1136545"/>
                </a:lnTo>
                <a:lnTo>
                  <a:pt x="1105695" y="1105709"/>
                </a:lnTo>
                <a:lnTo>
                  <a:pt x="1136532" y="1072656"/>
                </a:lnTo>
                <a:lnTo>
                  <a:pt x="1165026" y="1037511"/>
                </a:lnTo>
                <a:lnTo>
                  <a:pt x="1191053" y="1000398"/>
                </a:lnTo>
                <a:lnTo>
                  <a:pt x="1214486" y="961444"/>
                </a:lnTo>
                <a:lnTo>
                  <a:pt x="1235202" y="920773"/>
                </a:lnTo>
                <a:lnTo>
                  <a:pt x="1253074" y="878510"/>
                </a:lnTo>
                <a:lnTo>
                  <a:pt x="1267977" y="834780"/>
                </a:lnTo>
                <a:lnTo>
                  <a:pt x="1279787" y="789709"/>
                </a:lnTo>
                <a:lnTo>
                  <a:pt x="1288377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7" y="551977"/>
                </a:lnTo>
                <a:lnTo>
                  <a:pt x="1279787" y="505690"/>
                </a:lnTo>
                <a:lnTo>
                  <a:pt x="1267977" y="460619"/>
                </a:lnTo>
                <a:lnTo>
                  <a:pt x="1253074" y="416889"/>
                </a:lnTo>
                <a:lnTo>
                  <a:pt x="1235202" y="374626"/>
                </a:lnTo>
                <a:lnTo>
                  <a:pt x="1214486" y="333955"/>
                </a:lnTo>
                <a:lnTo>
                  <a:pt x="1191053" y="295001"/>
                </a:lnTo>
                <a:lnTo>
                  <a:pt x="1165026" y="257888"/>
                </a:lnTo>
                <a:lnTo>
                  <a:pt x="1136532" y="222743"/>
                </a:lnTo>
                <a:lnTo>
                  <a:pt x="1105695" y="189690"/>
                </a:lnTo>
                <a:lnTo>
                  <a:pt x="1072641" y="158854"/>
                </a:lnTo>
                <a:lnTo>
                  <a:pt x="1037495" y="130362"/>
                </a:lnTo>
                <a:lnTo>
                  <a:pt x="1000382" y="104337"/>
                </a:lnTo>
                <a:lnTo>
                  <a:pt x="961427" y="80905"/>
                </a:lnTo>
                <a:lnTo>
                  <a:pt x="920756" y="60191"/>
                </a:lnTo>
                <a:lnTo>
                  <a:pt x="878494" y="42321"/>
                </a:lnTo>
                <a:lnTo>
                  <a:pt x="834766" y="27419"/>
                </a:lnTo>
                <a:lnTo>
                  <a:pt x="789697" y="15611"/>
                </a:lnTo>
                <a:lnTo>
                  <a:pt x="743413" y="7021"/>
                </a:lnTo>
                <a:lnTo>
                  <a:pt x="696039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BF2F161A-8446-B14B-AE35-12160597A5E8}"/>
              </a:ext>
            </a:extLst>
          </p:cNvPr>
          <p:cNvSpPr/>
          <p:nvPr/>
        </p:nvSpPr>
        <p:spPr>
          <a:xfrm>
            <a:off x="2196845" y="326897"/>
            <a:ext cx="6947534" cy="1018540"/>
          </a:xfrm>
          <a:custGeom>
            <a:avLst/>
            <a:gdLst/>
            <a:ahLst/>
            <a:cxnLst/>
            <a:rect l="l" t="t" r="r" b="b"/>
            <a:pathLst>
              <a:path w="6947534" h="1018540">
                <a:moveTo>
                  <a:pt x="0" y="1018031"/>
                </a:moveTo>
                <a:lnTo>
                  <a:pt x="6947154" y="1018031"/>
                </a:lnTo>
                <a:lnTo>
                  <a:pt x="6947154" y="0"/>
                </a:lnTo>
                <a:lnTo>
                  <a:pt x="0" y="0"/>
                </a:lnTo>
                <a:lnTo>
                  <a:pt x="0" y="1018031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 started with GitHub</a:t>
            </a:r>
            <a:endParaRPr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3ED233-1910-4541-AD6C-9E9B68798926}"/>
              </a:ext>
            </a:extLst>
          </p:cNvPr>
          <p:cNvSpPr txBox="1"/>
          <p:nvPr/>
        </p:nvSpPr>
        <p:spPr>
          <a:xfrm>
            <a:off x="3352801" y="1600200"/>
            <a:ext cx="5105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all optional and not needed to complete the class but will hopefully make your life easier in the long run…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Make a GitHub account at: </a:t>
            </a:r>
            <a:r>
              <a:rPr lang="en-US" dirty="0">
                <a:hlinkClick r:id="rId3"/>
              </a:rPr>
              <a:t>https://github.com</a:t>
            </a:r>
            <a:r>
              <a:rPr lang="en-US" dirty="0"/>
              <a:t> </a:t>
            </a:r>
          </a:p>
          <a:p>
            <a:pPr marL="342900" indent="-342900">
              <a:buAutoNum type="arabicPeriod"/>
            </a:pPr>
            <a:r>
              <a:rPr lang="en-US" dirty="0"/>
              <a:t>Find the class repository searching for ‘geog178’</a:t>
            </a:r>
          </a:p>
          <a:p>
            <a:pPr marL="342900" indent="-342900">
              <a:buAutoNum type="arabicPeriod"/>
            </a:pPr>
            <a:r>
              <a:rPr lang="en-US" dirty="0"/>
              <a:t>‘</a:t>
            </a:r>
            <a:r>
              <a:rPr lang="en-US" b="1" dirty="0"/>
              <a:t>Star</a:t>
            </a:r>
            <a:r>
              <a:rPr lang="en-US" dirty="0"/>
              <a:t>’ to be easily found and to easily find the repo</a:t>
            </a:r>
            <a:endParaRPr lang="en-US" b="1" dirty="0"/>
          </a:p>
          <a:p>
            <a:pPr marL="342900" indent="-342900">
              <a:buAutoNum type="arabicPeriod"/>
            </a:pPr>
            <a:r>
              <a:rPr lang="en-US" b="1" dirty="0"/>
              <a:t>‘Watch’ </a:t>
            </a:r>
            <a:r>
              <a:rPr lang="en-US" dirty="0"/>
              <a:t>to be notified of changes such as new issues, new content, </a:t>
            </a:r>
            <a:r>
              <a:rPr lang="en-US" dirty="0" err="1"/>
              <a:t>ect</a:t>
            </a:r>
            <a:r>
              <a:rPr lang="en-US" dirty="0"/>
              <a:t>.</a:t>
            </a:r>
          </a:p>
          <a:p>
            <a:pPr marL="342900" indent="-342900">
              <a:buAutoNum type="arabicPeriod"/>
            </a:pPr>
            <a:r>
              <a:rPr lang="en-US" dirty="0"/>
              <a:t>‘</a:t>
            </a:r>
            <a:r>
              <a:rPr lang="en-US" b="1" dirty="0"/>
              <a:t>Fork</a:t>
            </a:r>
            <a:r>
              <a:rPr lang="en-US" dirty="0"/>
              <a:t>’ to make a copy of the repo in your own account</a:t>
            </a:r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0CBDCF0C-3251-5142-9280-DAEEB1BF927A}"/>
              </a:ext>
            </a:extLst>
          </p:cNvPr>
          <p:cNvSpPr txBox="1"/>
          <p:nvPr/>
        </p:nvSpPr>
        <p:spPr>
          <a:xfrm>
            <a:off x="209550" y="2198116"/>
            <a:ext cx="5524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solidFill>
                  <a:srgbClr val="003399"/>
                </a:solidFill>
                <a:latin typeface="Arial"/>
                <a:cs typeface="Arial"/>
              </a:rPr>
              <a:t>W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4">
            <a:extLst>
              <a:ext uri="{FF2B5EF4-FFF2-40B4-BE49-F238E27FC236}">
                <a16:creationId xmlns:a16="http://schemas.microsoft.com/office/drawing/2014/main" id="{FE528082-6A22-614E-A03E-101B8DB40F70}"/>
              </a:ext>
            </a:extLst>
          </p:cNvPr>
          <p:cNvSpPr/>
          <p:nvPr/>
        </p:nvSpPr>
        <p:spPr>
          <a:xfrm>
            <a:off x="1089660" y="203453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59" y="3990"/>
                </a:lnTo>
                <a:lnTo>
                  <a:pt x="208458" y="15544"/>
                </a:lnTo>
                <a:lnTo>
                  <a:pt x="164725" y="34032"/>
                </a:lnTo>
                <a:lnTo>
                  <a:pt x="124788" y="58826"/>
                </a:lnTo>
                <a:lnTo>
                  <a:pt x="89273" y="89296"/>
                </a:lnTo>
                <a:lnTo>
                  <a:pt x="58808" y="124815"/>
                </a:lnTo>
                <a:lnTo>
                  <a:pt x="34020" y="164753"/>
                </a:lnTo>
                <a:lnTo>
                  <a:pt x="15538" y="208483"/>
                </a:lnTo>
                <a:lnTo>
                  <a:pt x="3989" y="255374"/>
                </a:lnTo>
                <a:lnTo>
                  <a:pt x="0" y="304800"/>
                </a:lnTo>
                <a:lnTo>
                  <a:pt x="3989" y="354225"/>
                </a:lnTo>
                <a:lnTo>
                  <a:pt x="15538" y="401116"/>
                </a:lnTo>
                <a:lnTo>
                  <a:pt x="34020" y="444846"/>
                </a:lnTo>
                <a:lnTo>
                  <a:pt x="58808" y="484784"/>
                </a:lnTo>
                <a:lnTo>
                  <a:pt x="89273" y="520303"/>
                </a:lnTo>
                <a:lnTo>
                  <a:pt x="124788" y="550773"/>
                </a:lnTo>
                <a:lnTo>
                  <a:pt x="164725" y="575567"/>
                </a:lnTo>
                <a:lnTo>
                  <a:pt x="208458" y="594055"/>
                </a:lnTo>
                <a:lnTo>
                  <a:pt x="255359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1726B2D6-5AB6-9744-8EC7-D55A675DCCEA}"/>
              </a:ext>
            </a:extLst>
          </p:cNvPr>
          <p:cNvSpPr txBox="1"/>
          <p:nvPr/>
        </p:nvSpPr>
        <p:spPr>
          <a:xfrm>
            <a:off x="1278382" y="2122678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E6DC7"/>
                </a:solidFill>
                <a:latin typeface="Arial Black"/>
                <a:cs typeface="Arial Black"/>
              </a:rPr>
              <a:t>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6AF631ED-B9AC-4C40-98E9-9528D0F3AECE}"/>
              </a:ext>
            </a:extLst>
          </p:cNvPr>
          <p:cNvSpPr txBox="1"/>
          <p:nvPr/>
        </p:nvSpPr>
        <p:spPr>
          <a:xfrm>
            <a:off x="209550" y="2801620"/>
            <a:ext cx="893445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05663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rgbClr val="003399"/>
                </a:solidFill>
                <a:latin typeface="Arial Black"/>
                <a:cs typeface="Arial Black"/>
              </a:rPr>
              <a:t>Class Website</a:t>
            </a:r>
          </a:p>
          <a:p>
            <a:pPr marL="12700" marR="6056630">
              <a:lnSpc>
                <a:spcPct val="100000"/>
              </a:lnSpc>
              <a:spcBef>
                <a:spcPts val="100"/>
              </a:spcBef>
            </a:pPr>
            <a:r>
              <a:rPr lang="en-US" sz="2400" dirty="0" err="1">
                <a:solidFill>
                  <a:srgbClr val="003399"/>
                </a:solidFill>
                <a:latin typeface="Arial Black"/>
                <a:cs typeface="Arial Black"/>
              </a:rPr>
              <a:t>Github</a:t>
            </a:r>
            <a:endParaRPr sz="24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798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B57BC3-B69B-BA4E-8380-8B332D1441B2}"/>
              </a:ext>
            </a:extLst>
          </p:cNvPr>
          <p:cNvSpPr txBox="1"/>
          <p:nvPr/>
        </p:nvSpPr>
        <p:spPr>
          <a:xfrm>
            <a:off x="2895600" y="1475790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GitHub repo’s can host a static website…</a:t>
            </a:r>
          </a:p>
          <a:p>
            <a:endParaRPr lang="en-US" dirty="0"/>
          </a:p>
          <a:p>
            <a:r>
              <a:rPr lang="en-US" dirty="0"/>
              <a:t>Ours is here: </a:t>
            </a:r>
            <a:r>
              <a:rPr lang="en-US" dirty="0">
                <a:hlinkClick r:id="rId2"/>
              </a:rPr>
              <a:t>https://mikejohnson51.github.io/geog178</a:t>
            </a:r>
            <a:endParaRPr lang="en-US" dirty="0"/>
          </a:p>
          <a:p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C33DB240-E0F5-7B48-953C-9317523168A2}"/>
              </a:ext>
            </a:extLst>
          </p:cNvPr>
          <p:cNvSpPr/>
          <p:nvPr/>
        </p:nvSpPr>
        <p:spPr>
          <a:xfrm>
            <a:off x="250697" y="188976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39" y="1293623"/>
                </a:lnTo>
                <a:lnTo>
                  <a:pt x="743413" y="1288378"/>
                </a:lnTo>
                <a:lnTo>
                  <a:pt x="789697" y="1279788"/>
                </a:lnTo>
                <a:lnTo>
                  <a:pt x="834766" y="1267980"/>
                </a:lnTo>
                <a:lnTo>
                  <a:pt x="878494" y="1253078"/>
                </a:lnTo>
                <a:lnTo>
                  <a:pt x="920756" y="1235208"/>
                </a:lnTo>
                <a:lnTo>
                  <a:pt x="961427" y="1214494"/>
                </a:lnTo>
                <a:lnTo>
                  <a:pt x="1000382" y="1191062"/>
                </a:lnTo>
                <a:lnTo>
                  <a:pt x="1037495" y="1165037"/>
                </a:lnTo>
                <a:lnTo>
                  <a:pt x="1072641" y="1136545"/>
                </a:lnTo>
                <a:lnTo>
                  <a:pt x="1105695" y="1105709"/>
                </a:lnTo>
                <a:lnTo>
                  <a:pt x="1136532" y="1072656"/>
                </a:lnTo>
                <a:lnTo>
                  <a:pt x="1165026" y="1037511"/>
                </a:lnTo>
                <a:lnTo>
                  <a:pt x="1191053" y="1000398"/>
                </a:lnTo>
                <a:lnTo>
                  <a:pt x="1214486" y="961444"/>
                </a:lnTo>
                <a:lnTo>
                  <a:pt x="1235202" y="920773"/>
                </a:lnTo>
                <a:lnTo>
                  <a:pt x="1253074" y="878510"/>
                </a:lnTo>
                <a:lnTo>
                  <a:pt x="1267977" y="834780"/>
                </a:lnTo>
                <a:lnTo>
                  <a:pt x="1279787" y="789709"/>
                </a:lnTo>
                <a:lnTo>
                  <a:pt x="1288377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7" y="551977"/>
                </a:lnTo>
                <a:lnTo>
                  <a:pt x="1279787" y="505690"/>
                </a:lnTo>
                <a:lnTo>
                  <a:pt x="1267977" y="460619"/>
                </a:lnTo>
                <a:lnTo>
                  <a:pt x="1253074" y="416889"/>
                </a:lnTo>
                <a:lnTo>
                  <a:pt x="1235202" y="374626"/>
                </a:lnTo>
                <a:lnTo>
                  <a:pt x="1214486" y="333955"/>
                </a:lnTo>
                <a:lnTo>
                  <a:pt x="1191053" y="295001"/>
                </a:lnTo>
                <a:lnTo>
                  <a:pt x="1165026" y="257888"/>
                </a:lnTo>
                <a:lnTo>
                  <a:pt x="1136532" y="222743"/>
                </a:lnTo>
                <a:lnTo>
                  <a:pt x="1105695" y="189690"/>
                </a:lnTo>
                <a:lnTo>
                  <a:pt x="1072641" y="158854"/>
                </a:lnTo>
                <a:lnTo>
                  <a:pt x="1037495" y="130362"/>
                </a:lnTo>
                <a:lnTo>
                  <a:pt x="1000382" y="104337"/>
                </a:lnTo>
                <a:lnTo>
                  <a:pt x="961427" y="80905"/>
                </a:lnTo>
                <a:lnTo>
                  <a:pt x="920756" y="60191"/>
                </a:lnTo>
                <a:lnTo>
                  <a:pt x="878494" y="42321"/>
                </a:lnTo>
                <a:lnTo>
                  <a:pt x="834766" y="27419"/>
                </a:lnTo>
                <a:lnTo>
                  <a:pt x="789697" y="15611"/>
                </a:lnTo>
                <a:lnTo>
                  <a:pt x="743413" y="7021"/>
                </a:lnTo>
                <a:lnTo>
                  <a:pt x="696039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7">
            <a:extLst>
              <a:ext uri="{FF2B5EF4-FFF2-40B4-BE49-F238E27FC236}">
                <a16:creationId xmlns:a16="http://schemas.microsoft.com/office/drawing/2014/main" id="{E884450D-40F7-5F42-8274-3AE7E22BBF6B}"/>
              </a:ext>
            </a:extLst>
          </p:cNvPr>
          <p:cNvSpPr/>
          <p:nvPr/>
        </p:nvSpPr>
        <p:spPr>
          <a:xfrm>
            <a:off x="2196845" y="326897"/>
            <a:ext cx="6947534" cy="1018540"/>
          </a:xfrm>
          <a:custGeom>
            <a:avLst/>
            <a:gdLst/>
            <a:ahLst/>
            <a:cxnLst/>
            <a:rect l="l" t="t" r="r" b="b"/>
            <a:pathLst>
              <a:path w="6947534" h="1018540">
                <a:moveTo>
                  <a:pt x="0" y="1018031"/>
                </a:moveTo>
                <a:lnTo>
                  <a:pt x="6947154" y="1018031"/>
                </a:lnTo>
                <a:lnTo>
                  <a:pt x="6947154" y="0"/>
                </a:lnTo>
                <a:lnTo>
                  <a:pt x="0" y="0"/>
                </a:lnTo>
                <a:lnTo>
                  <a:pt x="0" y="1018031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Getting started with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C78B55-7D66-7949-B015-7FE0F1181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029" y="2514357"/>
            <a:ext cx="3878371" cy="4267443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4573637B-D650-1F41-ADFC-4FFC2664B4D0}"/>
              </a:ext>
            </a:extLst>
          </p:cNvPr>
          <p:cNvSpPr txBox="1"/>
          <p:nvPr/>
        </p:nvSpPr>
        <p:spPr>
          <a:xfrm>
            <a:off x="209550" y="2198116"/>
            <a:ext cx="5524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solidFill>
                  <a:srgbClr val="003399"/>
                </a:solidFill>
                <a:latin typeface="Arial"/>
                <a:cs typeface="Arial"/>
              </a:rPr>
              <a:t>W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5A0DA112-4388-374F-BD86-368857005D01}"/>
              </a:ext>
            </a:extLst>
          </p:cNvPr>
          <p:cNvSpPr/>
          <p:nvPr/>
        </p:nvSpPr>
        <p:spPr>
          <a:xfrm>
            <a:off x="1089660" y="203453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59" y="3990"/>
                </a:lnTo>
                <a:lnTo>
                  <a:pt x="208458" y="15544"/>
                </a:lnTo>
                <a:lnTo>
                  <a:pt x="164725" y="34032"/>
                </a:lnTo>
                <a:lnTo>
                  <a:pt x="124788" y="58826"/>
                </a:lnTo>
                <a:lnTo>
                  <a:pt x="89273" y="89296"/>
                </a:lnTo>
                <a:lnTo>
                  <a:pt x="58808" y="124815"/>
                </a:lnTo>
                <a:lnTo>
                  <a:pt x="34020" y="164753"/>
                </a:lnTo>
                <a:lnTo>
                  <a:pt x="15538" y="208483"/>
                </a:lnTo>
                <a:lnTo>
                  <a:pt x="3989" y="255374"/>
                </a:lnTo>
                <a:lnTo>
                  <a:pt x="0" y="304800"/>
                </a:lnTo>
                <a:lnTo>
                  <a:pt x="3989" y="354225"/>
                </a:lnTo>
                <a:lnTo>
                  <a:pt x="15538" y="401116"/>
                </a:lnTo>
                <a:lnTo>
                  <a:pt x="34020" y="444846"/>
                </a:lnTo>
                <a:lnTo>
                  <a:pt x="58808" y="484784"/>
                </a:lnTo>
                <a:lnTo>
                  <a:pt x="89273" y="520303"/>
                </a:lnTo>
                <a:lnTo>
                  <a:pt x="124788" y="550773"/>
                </a:lnTo>
                <a:lnTo>
                  <a:pt x="164725" y="575567"/>
                </a:lnTo>
                <a:lnTo>
                  <a:pt x="208458" y="594055"/>
                </a:lnTo>
                <a:lnTo>
                  <a:pt x="255359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020B5F14-F0D8-6F48-9AB0-59CC7AE2F3B8}"/>
              </a:ext>
            </a:extLst>
          </p:cNvPr>
          <p:cNvSpPr txBox="1"/>
          <p:nvPr/>
        </p:nvSpPr>
        <p:spPr>
          <a:xfrm>
            <a:off x="1278382" y="2122678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E6DC7"/>
                </a:solidFill>
                <a:latin typeface="Arial Black"/>
                <a:cs typeface="Arial Black"/>
              </a:rPr>
              <a:t>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B640F0F2-1CF5-014B-B37E-982DE2AB6CC8}"/>
              </a:ext>
            </a:extLst>
          </p:cNvPr>
          <p:cNvSpPr txBox="1"/>
          <p:nvPr/>
        </p:nvSpPr>
        <p:spPr>
          <a:xfrm>
            <a:off x="209550" y="2801620"/>
            <a:ext cx="893445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056630">
              <a:lnSpc>
                <a:spcPct val="100000"/>
              </a:lnSpc>
              <a:spcBef>
                <a:spcPts val="100"/>
              </a:spcBef>
            </a:pPr>
            <a:r>
              <a:rPr lang="en-US" sz="2400" dirty="0">
                <a:solidFill>
                  <a:srgbClr val="003399"/>
                </a:solidFill>
                <a:latin typeface="Arial Black"/>
                <a:cs typeface="Arial Black"/>
              </a:rPr>
              <a:t>Class Website</a:t>
            </a:r>
          </a:p>
          <a:p>
            <a:pPr marL="12700" marR="6056630">
              <a:lnSpc>
                <a:spcPct val="100000"/>
              </a:lnSpc>
              <a:spcBef>
                <a:spcPts val="100"/>
              </a:spcBef>
            </a:pPr>
            <a:r>
              <a:rPr lang="en-US" sz="2400" dirty="0" err="1">
                <a:solidFill>
                  <a:srgbClr val="003399"/>
                </a:solidFill>
                <a:latin typeface="Arial Black"/>
                <a:cs typeface="Arial Black"/>
              </a:rPr>
              <a:t>Github</a:t>
            </a:r>
            <a:endParaRPr sz="24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921409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4525" y="2118613"/>
            <a:ext cx="631317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rgbClr val="404040"/>
                </a:solidFill>
              </a:rPr>
              <a:t>2</a:t>
            </a:r>
            <a:r>
              <a:rPr dirty="0">
                <a:solidFill>
                  <a:srgbClr val="404040"/>
                </a:solidFill>
              </a:rPr>
              <a:t>. Getting</a:t>
            </a:r>
            <a:r>
              <a:rPr lang="en-US" dirty="0">
                <a:solidFill>
                  <a:srgbClr val="404040"/>
                </a:solidFill>
              </a:rPr>
              <a:t> Eclipse</a:t>
            </a:r>
            <a:r>
              <a:rPr dirty="0">
                <a:solidFill>
                  <a:srgbClr val="404040"/>
                </a:solidFill>
              </a:rPr>
              <a:t> set up on </a:t>
            </a:r>
            <a:r>
              <a:rPr spc="-5" dirty="0">
                <a:solidFill>
                  <a:srgbClr val="404040"/>
                </a:solidFill>
              </a:rPr>
              <a:t>your</a:t>
            </a:r>
            <a:r>
              <a:rPr spc="-65" dirty="0">
                <a:solidFill>
                  <a:srgbClr val="404040"/>
                </a:solidFill>
              </a:rPr>
              <a:t> </a:t>
            </a:r>
            <a:r>
              <a:rPr spc="-5" dirty="0">
                <a:solidFill>
                  <a:srgbClr val="404040"/>
                </a:solidFill>
              </a:rPr>
              <a:t>machines…</a:t>
            </a:r>
          </a:p>
        </p:txBody>
      </p:sp>
    </p:spTree>
    <p:extLst>
      <p:ext uri="{BB962C8B-B14F-4D97-AF65-F5344CB8AC3E}">
        <p14:creationId xmlns:p14="http://schemas.microsoft.com/office/powerpoint/2010/main" val="4257760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697" y="188976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39" y="1293623"/>
                </a:lnTo>
                <a:lnTo>
                  <a:pt x="743413" y="1288378"/>
                </a:lnTo>
                <a:lnTo>
                  <a:pt x="789697" y="1279788"/>
                </a:lnTo>
                <a:lnTo>
                  <a:pt x="834766" y="1267980"/>
                </a:lnTo>
                <a:lnTo>
                  <a:pt x="878494" y="1253078"/>
                </a:lnTo>
                <a:lnTo>
                  <a:pt x="920756" y="1235208"/>
                </a:lnTo>
                <a:lnTo>
                  <a:pt x="961427" y="1214494"/>
                </a:lnTo>
                <a:lnTo>
                  <a:pt x="1000382" y="1191062"/>
                </a:lnTo>
                <a:lnTo>
                  <a:pt x="1037495" y="1165037"/>
                </a:lnTo>
                <a:lnTo>
                  <a:pt x="1072641" y="1136545"/>
                </a:lnTo>
                <a:lnTo>
                  <a:pt x="1105695" y="1105709"/>
                </a:lnTo>
                <a:lnTo>
                  <a:pt x="1136532" y="1072656"/>
                </a:lnTo>
                <a:lnTo>
                  <a:pt x="1165026" y="1037511"/>
                </a:lnTo>
                <a:lnTo>
                  <a:pt x="1191053" y="1000398"/>
                </a:lnTo>
                <a:lnTo>
                  <a:pt x="1214486" y="961444"/>
                </a:lnTo>
                <a:lnTo>
                  <a:pt x="1235202" y="920773"/>
                </a:lnTo>
                <a:lnTo>
                  <a:pt x="1253074" y="878510"/>
                </a:lnTo>
                <a:lnTo>
                  <a:pt x="1267977" y="834780"/>
                </a:lnTo>
                <a:lnTo>
                  <a:pt x="1279787" y="789709"/>
                </a:lnTo>
                <a:lnTo>
                  <a:pt x="1288377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7" y="551977"/>
                </a:lnTo>
                <a:lnTo>
                  <a:pt x="1279787" y="505690"/>
                </a:lnTo>
                <a:lnTo>
                  <a:pt x="1267977" y="460619"/>
                </a:lnTo>
                <a:lnTo>
                  <a:pt x="1253074" y="416889"/>
                </a:lnTo>
                <a:lnTo>
                  <a:pt x="1235202" y="374626"/>
                </a:lnTo>
                <a:lnTo>
                  <a:pt x="1214486" y="333955"/>
                </a:lnTo>
                <a:lnTo>
                  <a:pt x="1191053" y="295001"/>
                </a:lnTo>
                <a:lnTo>
                  <a:pt x="1165026" y="257888"/>
                </a:lnTo>
                <a:lnTo>
                  <a:pt x="1136532" y="222743"/>
                </a:lnTo>
                <a:lnTo>
                  <a:pt x="1105695" y="189690"/>
                </a:lnTo>
                <a:lnTo>
                  <a:pt x="1072641" y="158854"/>
                </a:lnTo>
                <a:lnTo>
                  <a:pt x="1037495" y="130362"/>
                </a:lnTo>
                <a:lnTo>
                  <a:pt x="1000382" y="104337"/>
                </a:lnTo>
                <a:lnTo>
                  <a:pt x="961427" y="80905"/>
                </a:lnTo>
                <a:lnTo>
                  <a:pt x="920756" y="60191"/>
                </a:lnTo>
                <a:lnTo>
                  <a:pt x="878494" y="42321"/>
                </a:lnTo>
                <a:lnTo>
                  <a:pt x="834766" y="27419"/>
                </a:lnTo>
                <a:lnTo>
                  <a:pt x="789697" y="15611"/>
                </a:lnTo>
                <a:lnTo>
                  <a:pt x="743413" y="7021"/>
                </a:lnTo>
                <a:lnTo>
                  <a:pt x="696039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9550" y="2198116"/>
            <a:ext cx="5524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solidFill>
                  <a:srgbClr val="003399"/>
                </a:solidFill>
                <a:latin typeface="Arial"/>
                <a:cs typeface="Arial"/>
              </a:rPr>
              <a:t>W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89660" y="203453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59" y="3990"/>
                </a:lnTo>
                <a:lnTo>
                  <a:pt x="208458" y="15544"/>
                </a:lnTo>
                <a:lnTo>
                  <a:pt x="164725" y="34032"/>
                </a:lnTo>
                <a:lnTo>
                  <a:pt x="124788" y="58826"/>
                </a:lnTo>
                <a:lnTo>
                  <a:pt x="89273" y="89296"/>
                </a:lnTo>
                <a:lnTo>
                  <a:pt x="58808" y="124815"/>
                </a:lnTo>
                <a:lnTo>
                  <a:pt x="34020" y="164753"/>
                </a:lnTo>
                <a:lnTo>
                  <a:pt x="15538" y="208483"/>
                </a:lnTo>
                <a:lnTo>
                  <a:pt x="3989" y="255374"/>
                </a:lnTo>
                <a:lnTo>
                  <a:pt x="0" y="304800"/>
                </a:lnTo>
                <a:lnTo>
                  <a:pt x="3989" y="354225"/>
                </a:lnTo>
                <a:lnTo>
                  <a:pt x="15538" y="401116"/>
                </a:lnTo>
                <a:lnTo>
                  <a:pt x="34020" y="444846"/>
                </a:lnTo>
                <a:lnTo>
                  <a:pt x="58808" y="484784"/>
                </a:lnTo>
                <a:lnTo>
                  <a:pt x="89273" y="520303"/>
                </a:lnTo>
                <a:lnTo>
                  <a:pt x="124788" y="550773"/>
                </a:lnTo>
                <a:lnTo>
                  <a:pt x="164725" y="575567"/>
                </a:lnTo>
                <a:lnTo>
                  <a:pt x="208458" y="594055"/>
                </a:lnTo>
                <a:lnTo>
                  <a:pt x="255359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78382" y="2122678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E6DC7"/>
                </a:solidFill>
                <a:latin typeface="Arial Black"/>
                <a:cs typeface="Arial Black"/>
              </a:rPr>
              <a:t>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196845" y="326897"/>
            <a:ext cx="6947534" cy="1018540"/>
          </a:xfrm>
          <a:custGeom>
            <a:avLst/>
            <a:gdLst/>
            <a:ahLst/>
            <a:cxnLst/>
            <a:rect l="l" t="t" r="r" b="b"/>
            <a:pathLst>
              <a:path w="6947534" h="1018540">
                <a:moveTo>
                  <a:pt x="0" y="1018031"/>
                </a:moveTo>
                <a:lnTo>
                  <a:pt x="6947154" y="1018031"/>
                </a:lnTo>
                <a:lnTo>
                  <a:pt x="6947154" y="0"/>
                </a:lnTo>
                <a:lnTo>
                  <a:pt x="0" y="0"/>
                </a:lnTo>
                <a:lnTo>
                  <a:pt x="0" y="1018031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276094" y="350266"/>
            <a:ext cx="39243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Necessary</a:t>
            </a:r>
            <a:r>
              <a:rPr spc="-55" dirty="0"/>
              <a:t> </a:t>
            </a:r>
            <a:r>
              <a:rPr dirty="0"/>
              <a:t>Downloads: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09550" y="2801620"/>
            <a:ext cx="893445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05663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Getting</a:t>
            </a:r>
            <a:r>
              <a:rPr sz="2400" spc="-110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15" dirty="0">
                <a:solidFill>
                  <a:srgbClr val="003399"/>
                </a:solidFill>
                <a:latin typeface="Arial Black"/>
                <a:cs typeface="Arial Black"/>
              </a:rPr>
              <a:t>Started  </a:t>
            </a: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with</a:t>
            </a:r>
            <a:r>
              <a:rPr sz="2400" spc="-25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-10" dirty="0">
                <a:solidFill>
                  <a:srgbClr val="003399"/>
                </a:solidFill>
                <a:latin typeface="Arial Black"/>
                <a:cs typeface="Arial Black"/>
              </a:rPr>
              <a:t>Eclipse</a:t>
            </a:r>
            <a:endParaRPr sz="2400" dirty="0">
              <a:latin typeface="Arial Black"/>
              <a:cs typeface="Arial Black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F4DC61-F662-5D47-BF49-1FAA3C52870B}"/>
              </a:ext>
            </a:extLst>
          </p:cNvPr>
          <p:cNvSpPr txBox="1"/>
          <p:nvPr/>
        </p:nvSpPr>
        <p:spPr>
          <a:xfrm>
            <a:off x="3358707" y="1495286"/>
            <a:ext cx="51054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>
              <a:buClr>
                <a:srgbClr val="99CC00"/>
              </a:buClr>
              <a:buSzPct val="150000"/>
              <a:tabLst>
                <a:tab pos="755015" algn="l"/>
                <a:tab pos="755650" algn="l"/>
              </a:tabLst>
            </a:pPr>
            <a:r>
              <a:rPr lang="en-US" sz="1400" spc="-5" dirty="0">
                <a:solidFill>
                  <a:srgbClr val="003399"/>
                </a:solidFill>
                <a:latin typeface="Arial"/>
                <a:cs typeface="Arial"/>
              </a:rPr>
              <a:t>1. To get set up on a personal machine, you need the Eclipse Program files. They can be found here: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https://www.eclipse.org/downloads/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400" spc="-5" dirty="0">
                <a:solidFill>
                  <a:srgbClr val="003399"/>
                </a:solidFill>
                <a:latin typeface="Arial"/>
                <a:cs typeface="Arial"/>
              </a:rPr>
              <a:t>Or through the section website: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400" spc="-5" dirty="0">
                <a:solidFill>
                  <a:srgbClr val="003399"/>
                </a:solidFill>
                <a:latin typeface="Arial"/>
                <a:cs typeface="Arial"/>
              </a:rPr>
              <a:t>2. From the Eclipse main page download the zip file from the series of download buttons: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EE257CD-2383-0C42-B6DF-4AC910BAF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985537"/>
            <a:ext cx="2492375" cy="113514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8F0CF49-AE91-A24E-B4F6-9FE9B2BB2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758" y="5158035"/>
            <a:ext cx="2879842" cy="1209958"/>
          </a:xfrm>
          <a:prstGeom prst="rect">
            <a:avLst/>
          </a:prstGeom>
        </p:spPr>
      </p:pic>
      <p:sp>
        <p:nvSpPr>
          <p:cNvPr id="27" name="object 13">
            <a:extLst>
              <a:ext uri="{FF2B5EF4-FFF2-40B4-BE49-F238E27FC236}">
                <a16:creationId xmlns:a16="http://schemas.microsoft.com/office/drawing/2014/main" id="{09D0201A-5E24-A04F-A5A5-86261B827321}"/>
              </a:ext>
            </a:extLst>
          </p:cNvPr>
          <p:cNvSpPr/>
          <p:nvPr/>
        </p:nvSpPr>
        <p:spPr>
          <a:xfrm rot="5400000">
            <a:off x="5593397" y="5509889"/>
            <a:ext cx="210820" cy="641985"/>
          </a:xfrm>
          <a:custGeom>
            <a:avLst/>
            <a:gdLst/>
            <a:ahLst/>
            <a:cxnLst/>
            <a:rect l="l" t="t" r="r" b="b"/>
            <a:pathLst>
              <a:path w="210820" h="641985">
                <a:moveTo>
                  <a:pt x="140236" y="210269"/>
                </a:moveTo>
                <a:lnTo>
                  <a:pt x="70132" y="210354"/>
                </a:lnTo>
                <a:lnTo>
                  <a:pt x="70484" y="641604"/>
                </a:lnTo>
                <a:lnTo>
                  <a:pt x="140588" y="641604"/>
                </a:lnTo>
                <a:lnTo>
                  <a:pt x="140236" y="210269"/>
                </a:lnTo>
                <a:close/>
              </a:path>
              <a:path w="210820" h="641985">
                <a:moveTo>
                  <a:pt x="105028" y="0"/>
                </a:moveTo>
                <a:lnTo>
                  <a:pt x="0" y="210438"/>
                </a:lnTo>
                <a:lnTo>
                  <a:pt x="70132" y="210354"/>
                </a:lnTo>
                <a:lnTo>
                  <a:pt x="70103" y="175260"/>
                </a:lnTo>
                <a:lnTo>
                  <a:pt x="192817" y="175260"/>
                </a:lnTo>
                <a:lnTo>
                  <a:pt x="105028" y="0"/>
                </a:lnTo>
                <a:close/>
              </a:path>
              <a:path w="210820" h="641985">
                <a:moveTo>
                  <a:pt x="140207" y="175260"/>
                </a:moveTo>
                <a:lnTo>
                  <a:pt x="70103" y="175260"/>
                </a:lnTo>
                <a:lnTo>
                  <a:pt x="70132" y="210354"/>
                </a:lnTo>
                <a:lnTo>
                  <a:pt x="140236" y="210269"/>
                </a:lnTo>
                <a:lnTo>
                  <a:pt x="140207" y="175260"/>
                </a:lnTo>
                <a:close/>
              </a:path>
              <a:path w="210820" h="641985">
                <a:moveTo>
                  <a:pt x="192817" y="175260"/>
                </a:moveTo>
                <a:lnTo>
                  <a:pt x="140207" y="175260"/>
                </a:lnTo>
                <a:lnTo>
                  <a:pt x="140236" y="210269"/>
                </a:lnTo>
                <a:lnTo>
                  <a:pt x="210311" y="210185"/>
                </a:lnTo>
                <a:lnTo>
                  <a:pt x="192817" y="17526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">
            <a:extLst>
              <a:ext uri="{FF2B5EF4-FFF2-40B4-BE49-F238E27FC236}">
                <a16:creationId xmlns:a16="http://schemas.microsoft.com/office/drawing/2014/main" id="{D7B3C424-297D-744B-BEAA-074E1DFE1830}"/>
              </a:ext>
            </a:extLst>
          </p:cNvPr>
          <p:cNvSpPr txBox="1"/>
          <p:nvPr/>
        </p:nvSpPr>
        <p:spPr>
          <a:xfrm>
            <a:off x="6400800" y="6629400"/>
            <a:ext cx="294665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spcBef>
                <a:spcPts val="450"/>
              </a:spcBef>
              <a:buClr>
                <a:srgbClr val="99CC00"/>
              </a:buClr>
              <a:buSzPct val="150000"/>
              <a:tabLst>
                <a:tab pos="1155700" algn="l"/>
              </a:tabLst>
            </a:pPr>
            <a:r>
              <a:rPr lang="en-US" sz="1000" spc="-5" dirty="0">
                <a:solidFill>
                  <a:srgbClr val="003399"/>
                </a:solidFill>
                <a:latin typeface="Arial"/>
                <a:cs typeface="Arial"/>
              </a:rPr>
              <a:t>https://mikejohnson51.github.io/geog178</a:t>
            </a:r>
            <a:endParaRPr lang="en-US" sz="1000" dirty="0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346A7E-6033-CA40-B671-E3B37DB1A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527" y="5220738"/>
            <a:ext cx="1715473" cy="122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21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3FEAB-F189-7B43-BE46-D705DBBD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91CB58-3302-104B-A10E-9B119970F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484376"/>
            <a:ext cx="4419600" cy="4325567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593747A9-2B8F-7141-981E-78FC53A3131C}"/>
              </a:ext>
            </a:extLst>
          </p:cNvPr>
          <p:cNvSpPr/>
          <p:nvPr/>
        </p:nvSpPr>
        <p:spPr>
          <a:xfrm>
            <a:off x="250697" y="188976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647700" y="0"/>
                </a:moveTo>
                <a:lnTo>
                  <a:pt x="599360" y="1776"/>
                </a:lnTo>
                <a:lnTo>
                  <a:pt x="551986" y="7021"/>
                </a:lnTo>
                <a:lnTo>
                  <a:pt x="505702" y="15611"/>
                </a:lnTo>
                <a:lnTo>
                  <a:pt x="460633" y="27419"/>
                </a:lnTo>
                <a:lnTo>
                  <a:pt x="416905" y="42321"/>
                </a:lnTo>
                <a:lnTo>
                  <a:pt x="374643" y="60191"/>
                </a:lnTo>
                <a:lnTo>
                  <a:pt x="333972" y="80905"/>
                </a:lnTo>
                <a:lnTo>
                  <a:pt x="295017" y="104337"/>
                </a:lnTo>
                <a:lnTo>
                  <a:pt x="257904" y="130362"/>
                </a:lnTo>
                <a:lnTo>
                  <a:pt x="222758" y="158854"/>
                </a:lnTo>
                <a:lnTo>
                  <a:pt x="189704" y="189690"/>
                </a:lnTo>
                <a:lnTo>
                  <a:pt x="158867" y="222743"/>
                </a:lnTo>
                <a:lnTo>
                  <a:pt x="130373" y="257888"/>
                </a:lnTo>
                <a:lnTo>
                  <a:pt x="104346" y="295001"/>
                </a:lnTo>
                <a:lnTo>
                  <a:pt x="80913" y="333955"/>
                </a:lnTo>
                <a:lnTo>
                  <a:pt x="60197" y="374626"/>
                </a:lnTo>
                <a:lnTo>
                  <a:pt x="42325" y="416889"/>
                </a:lnTo>
                <a:lnTo>
                  <a:pt x="27422" y="460619"/>
                </a:lnTo>
                <a:lnTo>
                  <a:pt x="15612" y="505690"/>
                </a:lnTo>
                <a:lnTo>
                  <a:pt x="7022" y="551977"/>
                </a:lnTo>
                <a:lnTo>
                  <a:pt x="1776" y="599355"/>
                </a:lnTo>
                <a:lnTo>
                  <a:pt x="0" y="647700"/>
                </a:lnTo>
                <a:lnTo>
                  <a:pt x="1776" y="696044"/>
                </a:lnTo>
                <a:lnTo>
                  <a:pt x="7022" y="743422"/>
                </a:lnTo>
                <a:lnTo>
                  <a:pt x="15612" y="789709"/>
                </a:lnTo>
                <a:lnTo>
                  <a:pt x="27422" y="834780"/>
                </a:lnTo>
                <a:lnTo>
                  <a:pt x="42325" y="878510"/>
                </a:lnTo>
                <a:lnTo>
                  <a:pt x="60197" y="920773"/>
                </a:lnTo>
                <a:lnTo>
                  <a:pt x="80913" y="961444"/>
                </a:lnTo>
                <a:lnTo>
                  <a:pt x="104346" y="1000398"/>
                </a:lnTo>
                <a:lnTo>
                  <a:pt x="130373" y="1037511"/>
                </a:lnTo>
                <a:lnTo>
                  <a:pt x="158867" y="1072656"/>
                </a:lnTo>
                <a:lnTo>
                  <a:pt x="189704" y="1105709"/>
                </a:lnTo>
                <a:lnTo>
                  <a:pt x="222758" y="1136545"/>
                </a:lnTo>
                <a:lnTo>
                  <a:pt x="257904" y="1165037"/>
                </a:lnTo>
                <a:lnTo>
                  <a:pt x="295017" y="1191062"/>
                </a:lnTo>
                <a:lnTo>
                  <a:pt x="333972" y="1214494"/>
                </a:lnTo>
                <a:lnTo>
                  <a:pt x="374643" y="1235208"/>
                </a:lnTo>
                <a:lnTo>
                  <a:pt x="416905" y="1253078"/>
                </a:lnTo>
                <a:lnTo>
                  <a:pt x="460633" y="1267980"/>
                </a:lnTo>
                <a:lnTo>
                  <a:pt x="505702" y="1279788"/>
                </a:lnTo>
                <a:lnTo>
                  <a:pt x="551986" y="1288378"/>
                </a:lnTo>
                <a:lnTo>
                  <a:pt x="599360" y="1293623"/>
                </a:lnTo>
                <a:lnTo>
                  <a:pt x="647700" y="1295400"/>
                </a:lnTo>
                <a:lnTo>
                  <a:pt x="696039" y="1293623"/>
                </a:lnTo>
                <a:lnTo>
                  <a:pt x="743413" y="1288378"/>
                </a:lnTo>
                <a:lnTo>
                  <a:pt x="789697" y="1279788"/>
                </a:lnTo>
                <a:lnTo>
                  <a:pt x="834766" y="1267980"/>
                </a:lnTo>
                <a:lnTo>
                  <a:pt x="878494" y="1253078"/>
                </a:lnTo>
                <a:lnTo>
                  <a:pt x="920756" y="1235208"/>
                </a:lnTo>
                <a:lnTo>
                  <a:pt x="961427" y="1214494"/>
                </a:lnTo>
                <a:lnTo>
                  <a:pt x="1000382" y="1191062"/>
                </a:lnTo>
                <a:lnTo>
                  <a:pt x="1037495" y="1165037"/>
                </a:lnTo>
                <a:lnTo>
                  <a:pt x="1072641" y="1136545"/>
                </a:lnTo>
                <a:lnTo>
                  <a:pt x="1105695" y="1105709"/>
                </a:lnTo>
                <a:lnTo>
                  <a:pt x="1136532" y="1072656"/>
                </a:lnTo>
                <a:lnTo>
                  <a:pt x="1165026" y="1037511"/>
                </a:lnTo>
                <a:lnTo>
                  <a:pt x="1191053" y="1000398"/>
                </a:lnTo>
                <a:lnTo>
                  <a:pt x="1214486" y="961444"/>
                </a:lnTo>
                <a:lnTo>
                  <a:pt x="1235202" y="920773"/>
                </a:lnTo>
                <a:lnTo>
                  <a:pt x="1253074" y="878510"/>
                </a:lnTo>
                <a:lnTo>
                  <a:pt x="1267977" y="834780"/>
                </a:lnTo>
                <a:lnTo>
                  <a:pt x="1279787" y="789709"/>
                </a:lnTo>
                <a:lnTo>
                  <a:pt x="1288377" y="743422"/>
                </a:lnTo>
                <a:lnTo>
                  <a:pt x="1293623" y="696044"/>
                </a:lnTo>
                <a:lnTo>
                  <a:pt x="1295400" y="647700"/>
                </a:lnTo>
                <a:lnTo>
                  <a:pt x="1293623" y="599355"/>
                </a:lnTo>
                <a:lnTo>
                  <a:pt x="1288377" y="551977"/>
                </a:lnTo>
                <a:lnTo>
                  <a:pt x="1279787" y="505690"/>
                </a:lnTo>
                <a:lnTo>
                  <a:pt x="1267977" y="460619"/>
                </a:lnTo>
                <a:lnTo>
                  <a:pt x="1253074" y="416889"/>
                </a:lnTo>
                <a:lnTo>
                  <a:pt x="1235202" y="374626"/>
                </a:lnTo>
                <a:lnTo>
                  <a:pt x="1214486" y="333955"/>
                </a:lnTo>
                <a:lnTo>
                  <a:pt x="1191053" y="295001"/>
                </a:lnTo>
                <a:lnTo>
                  <a:pt x="1165026" y="257888"/>
                </a:lnTo>
                <a:lnTo>
                  <a:pt x="1136532" y="222743"/>
                </a:lnTo>
                <a:lnTo>
                  <a:pt x="1105695" y="189690"/>
                </a:lnTo>
                <a:lnTo>
                  <a:pt x="1072641" y="158854"/>
                </a:lnTo>
                <a:lnTo>
                  <a:pt x="1037495" y="130362"/>
                </a:lnTo>
                <a:lnTo>
                  <a:pt x="1000382" y="104337"/>
                </a:lnTo>
                <a:lnTo>
                  <a:pt x="961427" y="80905"/>
                </a:lnTo>
                <a:lnTo>
                  <a:pt x="920756" y="60191"/>
                </a:lnTo>
                <a:lnTo>
                  <a:pt x="878494" y="42321"/>
                </a:lnTo>
                <a:lnTo>
                  <a:pt x="834766" y="27419"/>
                </a:lnTo>
                <a:lnTo>
                  <a:pt x="789697" y="15611"/>
                </a:lnTo>
                <a:lnTo>
                  <a:pt x="743413" y="7021"/>
                </a:lnTo>
                <a:lnTo>
                  <a:pt x="696039" y="1776"/>
                </a:lnTo>
                <a:lnTo>
                  <a:pt x="647700" y="0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23DFA222-65B1-6540-B57A-654FB6EC3DC8}"/>
              </a:ext>
            </a:extLst>
          </p:cNvPr>
          <p:cNvSpPr txBox="1"/>
          <p:nvPr/>
        </p:nvSpPr>
        <p:spPr>
          <a:xfrm>
            <a:off x="209550" y="2198116"/>
            <a:ext cx="5524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solidFill>
                  <a:srgbClr val="003399"/>
                </a:solidFill>
                <a:latin typeface="Arial"/>
                <a:cs typeface="Arial"/>
              </a:rPr>
              <a:t>W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003399"/>
                </a:solidFill>
                <a:latin typeface="Arial"/>
                <a:cs typeface="Arial"/>
              </a:rPr>
              <a:t>e</a:t>
            </a:r>
            <a:r>
              <a:rPr sz="1600" b="1" dirty="0">
                <a:solidFill>
                  <a:srgbClr val="003399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91245616-5CB8-F945-ABCA-C49FF4C80733}"/>
              </a:ext>
            </a:extLst>
          </p:cNvPr>
          <p:cNvSpPr/>
          <p:nvPr/>
        </p:nvSpPr>
        <p:spPr>
          <a:xfrm>
            <a:off x="1089660" y="2034539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255359" y="3990"/>
                </a:lnTo>
                <a:lnTo>
                  <a:pt x="208458" y="15544"/>
                </a:lnTo>
                <a:lnTo>
                  <a:pt x="164725" y="34032"/>
                </a:lnTo>
                <a:lnTo>
                  <a:pt x="124788" y="58826"/>
                </a:lnTo>
                <a:lnTo>
                  <a:pt x="89273" y="89296"/>
                </a:lnTo>
                <a:lnTo>
                  <a:pt x="58808" y="124815"/>
                </a:lnTo>
                <a:lnTo>
                  <a:pt x="34020" y="164753"/>
                </a:lnTo>
                <a:lnTo>
                  <a:pt x="15538" y="208483"/>
                </a:lnTo>
                <a:lnTo>
                  <a:pt x="3989" y="255374"/>
                </a:lnTo>
                <a:lnTo>
                  <a:pt x="0" y="304800"/>
                </a:lnTo>
                <a:lnTo>
                  <a:pt x="3989" y="354225"/>
                </a:lnTo>
                <a:lnTo>
                  <a:pt x="15538" y="401116"/>
                </a:lnTo>
                <a:lnTo>
                  <a:pt x="34020" y="444846"/>
                </a:lnTo>
                <a:lnTo>
                  <a:pt x="58808" y="484784"/>
                </a:lnTo>
                <a:lnTo>
                  <a:pt x="89273" y="520303"/>
                </a:lnTo>
                <a:lnTo>
                  <a:pt x="124788" y="550773"/>
                </a:lnTo>
                <a:lnTo>
                  <a:pt x="164725" y="575567"/>
                </a:lnTo>
                <a:lnTo>
                  <a:pt x="208458" y="594055"/>
                </a:lnTo>
                <a:lnTo>
                  <a:pt x="255359" y="605609"/>
                </a:lnTo>
                <a:lnTo>
                  <a:pt x="304800" y="609600"/>
                </a:lnTo>
                <a:lnTo>
                  <a:pt x="354225" y="605609"/>
                </a:lnTo>
                <a:lnTo>
                  <a:pt x="401116" y="594055"/>
                </a:lnTo>
                <a:lnTo>
                  <a:pt x="444846" y="575567"/>
                </a:lnTo>
                <a:lnTo>
                  <a:pt x="484784" y="550773"/>
                </a:lnTo>
                <a:lnTo>
                  <a:pt x="520303" y="520303"/>
                </a:lnTo>
                <a:lnTo>
                  <a:pt x="550773" y="484784"/>
                </a:lnTo>
                <a:lnTo>
                  <a:pt x="575567" y="444846"/>
                </a:lnTo>
                <a:lnTo>
                  <a:pt x="594055" y="401116"/>
                </a:lnTo>
                <a:lnTo>
                  <a:pt x="605609" y="354225"/>
                </a:lnTo>
                <a:lnTo>
                  <a:pt x="609600" y="304800"/>
                </a:lnTo>
                <a:lnTo>
                  <a:pt x="605609" y="255374"/>
                </a:lnTo>
                <a:lnTo>
                  <a:pt x="594055" y="208483"/>
                </a:lnTo>
                <a:lnTo>
                  <a:pt x="575567" y="164753"/>
                </a:lnTo>
                <a:lnTo>
                  <a:pt x="550773" y="124815"/>
                </a:lnTo>
                <a:lnTo>
                  <a:pt x="520303" y="89296"/>
                </a:lnTo>
                <a:lnTo>
                  <a:pt x="484784" y="58826"/>
                </a:lnTo>
                <a:lnTo>
                  <a:pt x="444846" y="34032"/>
                </a:lnTo>
                <a:lnTo>
                  <a:pt x="401116" y="15544"/>
                </a:lnTo>
                <a:lnTo>
                  <a:pt x="354225" y="3990"/>
                </a:lnTo>
                <a:lnTo>
                  <a:pt x="304800" y="0"/>
                </a:lnTo>
                <a:close/>
              </a:path>
            </a:pathLst>
          </a:custGeom>
          <a:solidFill>
            <a:srgbClr val="CCFF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B38531F9-A4CA-B94E-A8D1-672DCCA73E02}"/>
              </a:ext>
            </a:extLst>
          </p:cNvPr>
          <p:cNvSpPr txBox="1"/>
          <p:nvPr/>
        </p:nvSpPr>
        <p:spPr>
          <a:xfrm>
            <a:off x="1278382" y="2122678"/>
            <a:ext cx="229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4E6DC7"/>
                </a:solidFill>
                <a:latin typeface="Arial Black"/>
                <a:cs typeface="Arial Black"/>
              </a:rPr>
              <a:t>1</a:t>
            </a:r>
            <a:endParaRPr sz="2400">
              <a:latin typeface="Arial Black"/>
              <a:cs typeface="Arial Black"/>
            </a:endParaRPr>
          </a:p>
        </p:txBody>
      </p:sp>
      <p:sp>
        <p:nvSpPr>
          <p:cNvPr id="9" name="object 6">
            <a:extLst>
              <a:ext uri="{FF2B5EF4-FFF2-40B4-BE49-F238E27FC236}">
                <a16:creationId xmlns:a16="http://schemas.microsoft.com/office/drawing/2014/main" id="{8BA31096-FAA5-4643-A3A4-F447955EB751}"/>
              </a:ext>
            </a:extLst>
          </p:cNvPr>
          <p:cNvSpPr/>
          <p:nvPr/>
        </p:nvSpPr>
        <p:spPr>
          <a:xfrm>
            <a:off x="2196845" y="326897"/>
            <a:ext cx="6947534" cy="1018540"/>
          </a:xfrm>
          <a:custGeom>
            <a:avLst/>
            <a:gdLst/>
            <a:ahLst/>
            <a:cxnLst/>
            <a:rect l="l" t="t" r="r" b="b"/>
            <a:pathLst>
              <a:path w="6947534" h="1018540">
                <a:moveTo>
                  <a:pt x="0" y="1018031"/>
                </a:moveTo>
                <a:lnTo>
                  <a:pt x="6947154" y="1018031"/>
                </a:lnTo>
                <a:lnTo>
                  <a:pt x="6947154" y="0"/>
                </a:lnTo>
                <a:lnTo>
                  <a:pt x="0" y="0"/>
                </a:lnTo>
                <a:lnTo>
                  <a:pt x="0" y="1018031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829812E5-6961-2247-A169-AF20E6D6B199}"/>
              </a:ext>
            </a:extLst>
          </p:cNvPr>
          <p:cNvSpPr txBox="1">
            <a:spLocks/>
          </p:cNvSpPr>
          <p:nvPr/>
        </p:nvSpPr>
        <p:spPr>
          <a:xfrm>
            <a:off x="2276094" y="350266"/>
            <a:ext cx="39243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8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kern="0" dirty="0"/>
              <a:t>Eclipse “Flavor”:</a:t>
            </a: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3E380869-C379-B04E-9330-4AC8C6C88DD0}"/>
              </a:ext>
            </a:extLst>
          </p:cNvPr>
          <p:cNvSpPr txBox="1"/>
          <p:nvPr/>
        </p:nvSpPr>
        <p:spPr>
          <a:xfrm>
            <a:off x="209550" y="2801620"/>
            <a:ext cx="893445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05663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Getting</a:t>
            </a:r>
            <a:r>
              <a:rPr sz="2400" spc="-110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15" dirty="0">
                <a:solidFill>
                  <a:srgbClr val="003399"/>
                </a:solidFill>
                <a:latin typeface="Arial Black"/>
                <a:cs typeface="Arial Black"/>
              </a:rPr>
              <a:t>Started  </a:t>
            </a:r>
            <a:r>
              <a:rPr sz="2400" dirty="0">
                <a:solidFill>
                  <a:srgbClr val="003399"/>
                </a:solidFill>
                <a:latin typeface="Arial Black"/>
                <a:cs typeface="Arial Black"/>
              </a:rPr>
              <a:t>with</a:t>
            </a:r>
            <a:r>
              <a:rPr sz="2400" spc="-25" dirty="0">
                <a:solidFill>
                  <a:srgbClr val="003399"/>
                </a:solidFill>
                <a:latin typeface="Arial Black"/>
                <a:cs typeface="Arial Black"/>
              </a:rPr>
              <a:t> </a:t>
            </a:r>
            <a:r>
              <a:rPr sz="2400" spc="-10" dirty="0">
                <a:solidFill>
                  <a:srgbClr val="003399"/>
                </a:solidFill>
                <a:latin typeface="Arial Black"/>
                <a:cs typeface="Arial Black"/>
              </a:rPr>
              <a:t>Eclipse</a:t>
            </a:r>
            <a:endParaRPr sz="2400" dirty="0">
              <a:latin typeface="Arial Black"/>
              <a:cs typeface="Arial Black"/>
            </a:endParaRPr>
          </a:p>
        </p:txBody>
      </p:sp>
      <p:sp>
        <p:nvSpPr>
          <p:cNvPr id="12" name="object 15">
            <a:extLst>
              <a:ext uri="{FF2B5EF4-FFF2-40B4-BE49-F238E27FC236}">
                <a16:creationId xmlns:a16="http://schemas.microsoft.com/office/drawing/2014/main" id="{F7DE7C79-7FD1-4445-BA88-9B18B90D5C13}"/>
              </a:ext>
            </a:extLst>
          </p:cNvPr>
          <p:cNvSpPr/>
          <p:nvPr/>
        </p:nvSpPr>
        <p:spPr>
          <a:xfrm>
            <a:off x="3886200" y="2467991"/>
            <a:ext cx="5048250" cy="751489"/>
          </a:xfrm>
          <a:custGeom>
            <a:avLst/>
            <a:gdLst/>
            <a:ahLst/>
            <a:cxnLst/>
            <a:rect l="l" t="t" r="r" b="b"/>
            <a:pathLst>
              <a:path w="897889" h="125095">
                <a:moveTo>
                  <a:pt x="0" y="124967"/>
                </a:moveTo>
                <a:lnTo>
                  <a:pt x="897636" y="124967"/>
                </a:lnTo>
                <a:lnTo>
                  <a:pt x="897636" y="0"/>
                </a:lnTo>
                <a:lnTo>
                  <a:pt x="0" y="0"/>
                </a:lnTo>
                <a:lnTo>
                  <a:pt x="0" y="124967"/>
                </a:lnTo>
                <a:close/>
              </a:path>
            </a:pathLst>
          </a:custGeom>
          <a:ln w="25146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609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</TotalTime>
  <Words>1473</Words>
  <Application>Microsoft Macintosh PowerPoint</Application>
  <PresentationFormat>On-screen Show (4:3)</PresentationFormat>
  <Paragraphs>249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Arial Black</vt:lpstr>
      <vt:lpstr>Broadway</vt:lpstr>
      <vt:lpstr>Calibri</vt:lpstr>
      <vt:lpstr>Times New Roman</vt:lpstr>
      <vt:lpstr>Wingdings</vt:lpstr>
      <vt:lpstr>Office Theme</vt:lpstr>
      <vt:lpstr>GEOG 178/258:</vt:lpstr>
      <vt:lpstr>PowerPoint Presentation</vt:lpstr>
      <vt:lpstr>1. Getting the Class Website on your machines…</vt:lpstr>
      <vt:lpstr>PowerPoint Presentation</vt:lpstr>
      <vt:lpstr>PowerPoint Presentation</vt:lpstr>
      <vt:lpstr>PowerPoint Presentation</vt:lpstr>
      <vt:lpstr>2. Getting Eclipse set up on your machines…</vt:lpstr>
      <vt:lpstr>Necessary Downloads:</vt:lpstr>
      <vt:lpstr>PowerPoint Presentation</vt:lpstr>
      <vt:lpstr>Installing</vt:lpstr>
      <vt:lpstr>Installing Java JDK</vt:lpstr>
      <vt:lpstr>Launch Eclipse !!</vt:lpstr>
      <vt:lpstr>3. Introduction to the Eclipse IDE…</vt:lpstr>
      <vt:lpstr>Writing, compiling and executing a  Program</vt:lpstr>
      <vt:lpstr>Setting up a Workspace</vt:lpstr>
      <vt:lpstr>Starting a New Project:</vt:lpstr>
      <vt:lpstr>IDE Components:</vt:lpstr>
      <vt:lpstr>Create a new project</vt:lpstr>
      <vt:lpstr>Create a new project</vt:lpstr>
      <vt:lpstr>Workspace and Projects (Think of your file paths!)</vt:lpstr>
      <vt:lpstr>Create a new class</vt:lpstr>
      <vt:lpstr>Create a new Class</vt:lpstr>
      <vt:lpstr>Interface:</vt:lpstr>
      <vt:lpstr>Enter Basic Command</vt:lpstr>
      <vt:lpstr>Saving your Program</vt:lpstr>
      <vt:lpstr>Zip Program Folder</vt:lpstr>
      <vt:lpstr>Zip Program Folder</vt:lpstr>
      <vt:lpstr>Bonus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Bubbles Template</dc:title>
  <dc:creator>Presentation Magazine</dc:creator>
  <cp:lastModifiedBy>Mike Johnson</cp:lastModifiedBy>
  <cp:revision>22</cp:revision>
  <cp:lastPrinted>2019-01-08T18:02:12Z</cp:lastPrinted>
  <dcterms:created xsi:type="dcterms:W3CDTF">2018-12-29T01:13:36Z</dcterms:created>
  <dcterms:modified xsi:type="dcterms:W3CDTF">2020-03-31T05:06:26Z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2017-01-10T00:00:00Z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2018-12-29T00:00:00Z</vt:filetime>
  </property>
</Properties>
</file>